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50.svg" ContentType="image/svg+xml"/>
  <Override PartName="/ppt/media/image5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7"/>
  </p:handoutMasterIdLst>
  <p:sldIdLst>
    <p:sldId id="256" r:id="rId3"/>
    <p:sldId id="394" r:id="rId5"/>
    <p:sldId id="260" r:id="rId6"/>
    <p:sldId id="259" r:id="rId7"/>
    <p:sldId id="1590" r:id="rId8"/>
    <p:sldId id="1591" r:id="rId9"/>
    <p:sldId id="1592" r:id="rId10"/>
    <p:sldId id="1595" r:id="rId11"/>
    <p:sldId id="1596" r:id="rId12"/>
    <p:sldId id="1593" r:id="rId13"/>
    <p:sldId id="1594" r:id="rId14"/>
    <p:sldId id="1604" r:id="rId15"/>
    <p:sldId id="1599" r:id="rId16"/>
    <p:sldId id="1597" r:id="rId17"/>
    <p:sldId id="1605" r:id="rId18"/>
    <p:sldId id="1598" r:id="rId19"/>
    <p:sldId id="379" r:id="rId20"/>
    <p:sldId id="385" r:id="rId21"/>
    <p:sldId id="386" r:id="rId22"/>
    <p:sldId id="1583" r:id="rId23"/>
    <p:sldId id="388" r:id="rId24"/>
    <p:sldId id="389" r:id="rId25"/>
    <p:sldId id="390" r:id="rId26"/>
    <p:sldId id="327" r:id="rId27"/>
    <p:sldId id="313" r:id="rId28"/>
    <p:sldId id="278" r:id="rId29"/>
    <p:sldId id="351" r:id="rId30"/>
    <p:sldId id="359" r:id="rId31"/>
    <p:sldId id="358" r:id="rId32"/>
    <p:sldId id="356" r:id="rId33"/>
    <p:sldId id="360" r:id="rId34"/>
    <p:sldId id="261" r:id="rId35"/>
    <p:sldId id="258" r:id="rId36"/>
    <p:sldId id="353" r:id="rId37"/>
    <p:sldId id="1601" r:id="rId38"/>
    <p:sldId id="1602" r:id="rId39"/>
    <p:sldId id="1600" r:id="rId40"/>
    <p:sldId id="1606" r:id="rId41"/>
    <p:sldId id="1607" r:id="rId42"/>
    <p:sldId id="1608" r:id="rId43"/>
    <p:sldId id="1609" r:id="rId44"/>
    <p:sldId id="1610" r:id="rId45"/>
    <p:sldId id="1611" r:id="rId46"/>
  </p:sldIdLst>
  <p:sldSz cx="9144000" cy="5143500" type="screen16x9"/>
  <p:notesSz cx="7099300" cy="10234295"/>
  <p:custDataLst>
    <p:tags r:id="rId51"/>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342900" algn="l" rtl="0" fontAlgn="base">
      <a:spcBef>
        <a:spcPct val="0"/>
      </a:spcBef>
      <a:spcAft>
        <a:spcPct val="0"/>
      </a:spcAft>
      <a:defRPr kern="1200">
        <a:solidFill>
          <a:schemeClr val="tx1"/>
        </a:solidFill>
        <a:latin typeface="Arial" panose="020B0604020202020204" pitchFamily="34" charset="0"/>
        <a:ea typeface="+mn-ea"/>
        <a:cs typeface="+mn-cs"/>
      </a:defRPr>
    </a:lvl2pPr>
    <a:lvl3pPr marL="685800" algn="l" rtl="0" fontAlgn="base">
      <a:spcBef>
        <a:spcPct val="0"/>
      </a:spcBef>
      <a:spcAft>
        <a:spcPct val="0"/>
      </a:spcAft>
      <a:defRPr kern="1200">
        <a:solidFill>
          <a:schemeClr val="tx1"/>
        </a:solidFill>
        <a:latin typeface="Arial" panose="020B0604020202020204" pitchFamily="34" charset="0"/>
        <a:ea typeface="+mn-ea"/>
        <a:cs typeface="+mn-cs"/>
      </a:defRPr>
    </a:lvl3pPr>
    <a:lvl4pPr marL="1028700" algn="l" rtl="0" fontAlgn="base">
      <a:spcBef>
        <a:spcPct val="0"/>
      </a:spcBef>
      <a:spcAft>
        <a:spcPct val="0"/>
      </a:spcAft>
      <a:defRPr kern="1200">
        <a:solidFill>
          <a:schemeClr val="tx1"/>
        </a:solidFill>
        <a:latin typeface="Arial" panose="020B0604020202020204" pitchFamily="34" charset="0"/>
        <a:ea typeface="+mn-ea"/>
        <a:cs typeface="+mn-cs"/>
      </a:defRPr>
    </a:lvl4pPr>
    <a:lvl5pPr marL="1371600" algn="l" rtl="0" fontAlgn="base">
      <a:spcBef>
        <a:spcPct val="0"/>
      </a:spcBef>
      <a:spcAft>
        <a:spcPct val="0"/>
      </a:spcAft>
      <a:defRPr kern="1200">
        <a:solidFill>
          <a:schemeClr val="tx1"/>
        </a:solidFill>
        <a:latin typeface="Arial" panose="020B0604020202020204" pitchFamily="34" charset="0"/>
        <a:ea typeface="+mn-ea"/>
        <a:cs typeface="+mn-cs"/>
      </a:defRPr>
    </a:lvl5pPr>
    <a:lvl6pPr marL="1714500" algn="l" defTabSz="685800" rtl="0" eaLnBrk="1" latinLnBrk="0" hangingPunct="1">
      <a:defRPr kern="1200">
        <a:solidFill>
          <a:schemeClr val="tx1"/>
        </a:solidFill>
        <a:latin typeface="Arial" panose="020B0604020202020204" pitchFamily="34" charset="0"/>
        <a:ea typeface="+mn-ea"/>
        <a:cs typeface="+mn-cs"/>
      </a:defRPr>
    </a:lvl6pPr>
    <a:lvl7pPr marL="2057400" algn="l" defTabSz="685800" rtl="0" eaLnBrk="1" latinLnBrk="0" hangingPunct="1">
      <a:defRPr kern="1200">
        <a:solidFill>
          <a:schemeClr val="tx1"/>
        </a:solidFill>
        <a:latin typeface="Arial" panose="020B0604020202020204" pitchFamily="34" charset="0"/>
        <a:ea typeface="+mn-ea"/>
        <a:cs typeface="+mn-cs"/>
      </a:defRPr>
    </a:lvl7pPr>
    <a:lvl8pPr marL="2400300" algn="l" defTabSz="685800" rtl="0" eaLnBrk="1" latinLnBrk="0" hangingPunct="1">
      <a:defRPr kern="1200">
        <a:solidFill>
          <a:schemeClr val="tx1"/>
        </a:solidFill>
        <a:latin typeface="Arial" panose="020B0604020202020204" pitchFamily="34" charset="0"/>
        <a:ea typeface="+mn-ea"/>
        <a:cs typeface="+mn-cs"/>
      </a:defRPr>
    </a:lvl8pPr>
    <a:lvl9pPr marL="2743200" algn="l" defTabSz="6858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frameSlides="1"/>
  <p:clrMru>
    <a:srgbClr val="FFCC00"/>
    <a:srgbClr val="FF9999"/>
    <a:srgbClr val="CC000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51" autoAdjust="0"/>
    <p:restoredTop sz="93743" autoAdjust="0"/>
  </p:normalViewPr>
  <p:slideViewPr>
    <p:cSldViewPr showGuides="1">
      <p:cViewPr varScale="1">
        <p:scale>
          <a:sx n="100" d="100"/>
          <a:sy n="100" d="100"/>
        </p:scale>
        <p:origin x="64" y="148"/>
      </p:cViewPr>
      <p:guideLst>
        <p:guide orient="horz" pos="1620"/>
        <p:guide pos="21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26"/>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1" Type="http://schemas.openxmlformats.org/officeDocument/2006/relationships/tags" Target="tags/tag1.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a:defRPr sz="1300"/>
            </a:lvl1pPr>
          </a:lstStyle>
          <a:p>
            <a:pPr>
              <a:defRPr/>
            </a:pPr>
            <a:endParaRPr lang="en-US"/>
          </a:p>
        </p:txBody>
      </p:sp>
      <p:sp>
        <p:nvSpPr>
          <p:cNvPr id="229379" name="Rectangle 3"/>
          <p:cNvSpPr>
            <a:spLocks noGrp="1" noChangeArrowheads="1"/>
          </p:cNvSpPr>
          <p:nvPr>
            <p:ph type="dt" sz="quarter" idx="1"/>
          </p:nvPr>
        </p:nvSpPr>
        <p:spPr bwMode="auto">
          <a:xfrm>
            <a:off x="4021138"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a:defRPr sz="1300"/>
            </a:lvl1pPr>
          </a:lstStyle>
          <a:p>
            <a:pPr>
              <a:defRPr/>
            </a:pPr>
            <a:endParaRPr lang="en-US"/>
          </a:p>
        </p:txBody>
      </p:sp>
      <p:sp>
        <p:nvSpPr>
          <p:cNvPr id="229380" name="Rectangle 4"/>
          <p:cNvSpPr>
            <a:spLocks noGrp="1" noChangeArrowheads="1"/>
          </p:cNvSpPr>
          <p:nvPr>
            <p:ph type="ftr" sz="quarter" idx="2"/>
          </p:nvPr>
        </p:nvSpPr>
        <p:spPr bwMode="auto">
          <a:xfrm>
            <a:off x="0" y="9721850"/>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a:defRPr sz="1300"/>
            </a:lvl1pPr>
          </a:lstStyle>
          <a:p>
            <a:pPr>
              <a:defRPr/>
            </a:pPr>
            <a:endParaRPr lang="en-US"/>
          </a:p>
        </p:txBody>
      </p:sp>
      <p:sp>
        <p:nvSpPr>
          <p:cNvPr id="229381" name="Rectangle 5"/>
          <p:cNvSpPr>
            <a:spLocks noGrp="1" noChangeArrowheads="1"/>
          </p:cNvSpPr>
          <p:nvPr>
            <p:ph type="sldNum" sz="quarter" idx="3"/>
          </p:nvPr>
        </p:nvSpPr>
        <p:spPr bwMode="auto">
          <a:xfrm>
            <a:off x="4021138" y="9721850"/>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vl1pPr>
          </a:lstStyle>
          <a:p>
            <a:pPr>
              <a:defRPr/>
            </a:pPr>
            <a:fld id="{C47036A7-CA75-4FB0-A0E6-AEEC36B2D2F2}" type="slidenum">
              <a:rPr lang="en-US"/>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6661" tIns="48331" rIns="96661" bIns="48331" numCol="1" anchor="t" anchorCtr="0" compatLnSpc="1"/>
          <a:lstStyle>
            <a:lvl1pPr defTabSz="967105">
              <a:defRPr sz="1300"/>
            </a:lvl1pPr>
          </a:lstStyle>
          <a:p>
            <a:pPr>
              <a:defRPr/>
            </a:pPr>
            <a:endParaRPr lang="en-US"/>
          </a:p>
        </p:txBody>
      </p:sp>
      <p:sp>
        <p:nvSpPr>
          <p:cNvPr id="173059"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6661" tIns="48331" rIns="96661" bIns="48331" numCol="1" anchor="t" anchorCtr="0" compatLnSpc="1"/>
          <a:lstStyle>
            <a:lvl1pPr algn="r" defTabSz="967105">
              <a:defRPr sz="1300"/>
            </a:lvl1pPr>
          </a:lstStyle>
          <a:p>
            <a:pPr>
              <a:defRPr/>
            </a:pPr>
            <a:endParaRPr lang="en-US"/>
          </a:p>
        </p:txBody>
      </p:sp>
      <p:sp>
        <p:nvSpPr>
          <p:cNvPr id="39940" name="Rectangle 4"/>
          <p:cNvSpPr>
            <a:spLocks noGrp="1" noRot="1" noChangeAspect="1" noChangeArrowheads="1" noTextEdit="1"/>
          </p:cNvSpPr>
          <p:nvPr>
            <p:ph type="sldImg" idx="2"/>
          </p:nvPr>
        </p:nvSpPr>
        <p:spPr bwMode="auto">
          <a:xfrm>
            <a:off x="141288" y="768350"/>
            <a:ext cx="6818312" cy="3836988"/>
          </a:xfrm>
          <a:prstGeom prst="rect">
            <a:avLst/>
          </a:prstGeom>
          <a:noFill/>
          <a:ln w="9525">
            <a:solidFill>
              <a:srgbClr val="000000"/>
            </a:solidFill>
            <a:miter lim="800000"/>
          </a:ln>
        </p:spPr>
      </p:sp>
      <p:sp>
        <p:nvSpPr>
          <p:cNvPr id="173061"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6661" tIns="48331" rIns="96661" bIns="48331" numCol="1" anchor="t" anchorCtr="0" compatLnSpc="1"/>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173062"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6661" tIns="48331" rIns="96661" bIns="48331" numCol="1" anchor="b" anchorCtr="0" compatLnSpc="1"/>
          <a:lstStyle>
            <a:lvl1pPr defTabSz="967105">
              <a:defRPr sz="1300"/>
            </a:lvl1pPr>
          </a:lstStyle>
          <a:p>
            <a:pPr>
              <a:defRPr/>
            </a:pPr>
            <a:endParaRPr lang="en-US"/>
          </a:p>
        </p:txBody>
      </p:sp>
      <p:sp>
        <p:nvSpPr>
          <p:cNvPr id="173063"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6661" tIns="48331" rIns="96661" bIns="48331" numCol="1" anchor="b" anchorCtr="0" compatLnSpc="1"/>
          <a:lstStyle>
            <a:lvl1pPr algn="r" defTabSz="967105">
              <a:defRPr sz="1300"/>
            </a:lvl1pPr>
          </a:lstStyle>
          <a:p>
            <a:pPr>
              <a:defRPr/>
            </a:pPr>
            <a:fld id="{951F94F5-58D1-42ED-AB38-DD97D2E49478}" type="slidenum">
              <a:rPr lang="en-US"/>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Arial" panose="020B0604020202020204" pitchFamily="34" charset="0"/>
        <a:ea typeface="+mn-ea"/>
        <a:cs typeface="+mn-cs"/>
      </a:defRPr>
    </a:lvl1pPr>
    <a:lvl2pPr marL="342900" algn="l" rtl="0" eaLnBrk="0" fontAlgn="base" hangingPunct="0">
      <a:spcBef>
        <a:spcPct val="30000"/>
      </a:spcBef>
      <a:spcAft>
        <a:spcPct val="0"/>
      </a:spcAft>
      <a:defRPr sz="900" kern="1200">
        <a:solidFill>
          <a:schemeClr val="tx1"/>
        </a:solidFill>
        <a:latin typeface="Arial" panose="020B0604020202020204" pitchFamily="34" charset="0"/>
        <a:ea typeface="+mn-ea"/>
        <a:cs typeface="+mn-cs"/>
      </a:defRPr>
    </a:lvl2pPr>
    <a:lvl3pPr marL="685800" algn="l" rtl="0" eaLnBrk="0" fontAlgn="base" hangingPunct="0">
      <a:spcBef>
        <a:spcPct val="30000"/>
      </a:spcBef>
      <a:spcAft>
        <a:spcPct val="0"/>
      </a:spcAft>
      <a:defRPr sz="900" kern="1200">
        <a:solidFill>
          <a:schemeClr val="tx1"/>
        </a:solidFill>
        <a:latin typeface="Arial" panose="020B0604020202020204" pitchFamily="34" charset="0"/>
        <a:ea typeface="+mn-ea"/>
        <a:cs typeface="+mn-cs"/>
      </a:defRPr>
    </a:lvl3pPr>
    <a:lvl4pPr marL="1028700" algn="l" rtl="0" eaLnBrk="0" fontAlgn="base" hangingPunct="0">
      <a:spcBef>
        <a:spcPct val="30000"/>
      </a:spcBef>
      <a:spcAft>
        <a:spcPct val="0"/>
      </a:spcAft>
      <a:defRPr sz="900" kern="1200">
        <a:solidFill>
          <a:schemeClr val="tx1"/>
        </a:solidFill>
        <a:latin typeface="Arial" panose="020B0604020202020204" pitchFamily="34" charset="0"/>
        <a:ea typeface="+mn-ea"/>
        <a:cs typeface="+mn-cs"/>
      </a:defRPr>
    </a:lvl4pPr>
    <a:lvl5pPr marL="1371600" algn="l" rtl="0" eaLnBrk="0" fontAlgn="base" hangingPunct="0">
      <a:spcBef>
        <a:spcPct val="30000"/>
      </a:spcBef>
      <a:spcAft>
        <a:spcPct val="0"/>
      </a:spcAft>
      <a:defRPr sz="900" kern="1200">
        <a:solidFill>
          <a:schemeClr val="tx1"/>
        </a:solidFill>
        <a:latin typeface="Arial" panose="020B0604020202020204" pitchFamily="34"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Stopped making wings that flap</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Computation with circuits, brain was like a bunch of circuits</a:t>
            </a:r>
            <a:endParaRPr lang="en-US" dirty="0"/>
          </a:p>
          <a:p>
            <a:r>
              <a:rPr lang="en-US" dirty="0"/>
              <a:t>Less computation than your watch; could barely do anything , but we thought we’re right there</a:t>
            </a:r>
            <a:endParaRPr lang="en-US" dirty="0"/>
          </a:p>
          <a:p>
            <a:r>
              <a:rPr lang="en-US" dirty="0"/>
              <a:t>Write stuff down, they </a:t>
            </a:r>
            <a:r>
              <a:rPr lang="en-US"/>
              <a:t>start contradicting; winter</a:t>
            </a:r>
            <a:endParaRPr lang="en-US" dirty="0"/>
          </a:p>
          <a:p>
            <a:r>
              <a:rPr lang="en-US" dirty="0"/>
              <a:t>Statistics, uncertainty </a:t>
            </a:r>
            <a:endParaRPr lang="en-US" dirty="0"/>
          </a:p>
          <a:p>
            <a:r>
              <a:rPr lang="en-US" dirty="0"/>
              <a:t>Computation with artificial neurons, brain was like a bunch of real neurons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Kasparov</a:t>
            </a:r>
            <a:r>
              <a:rPr lang="en-US" baseline="0" dirty="0"/>
              <a:t> comment probably says more about humans than about computers</a:t>
            </a:r>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look like this. We have autonomous cars that figure out how to take us to our destination</a:t>
            </a:r>
            <a:endParaRPr lang="en-US" dirty="0"/>
          </a:p>
        </p:txBody>
      </p:sp>
      <p:sp>
        <p:nvSpPr>
          <p:cNvPr id="4" name="Slide Number Placeholder 3"/>
          <p:cNvSpPr>
            <a:spLocks noGrp="1"/>
          </p:cNvSpPr>
          <p:nvPr>
            <p:ph type="sldNum" sz="quarter" idx="5"/>
          </p:nvPr>
        </p:nvSpPr>
        <p:spPr/>
        <p:txBody>
          <a:bodyPr/>
          <a:lstStyle/>
          <a:p>
            <a:fld id="{D58D200E-B8F0-7F42-8730-8CDA0DD14E87}" type="slidenum">
              <a:rPr lang="en-US" smtClean="0"/>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Robots help nurses in hospitals deliver stuff to different rooms</a:t>
            </a:r>
            <a:endParaRPr lang="en-US" dirty="0"/>
          </a:p>
        </p:txBody>
      </p:sp>
      <p:sp>
        <p:nvSpPr>
          <p:cNvPr id="4" name="Slide Number Placeholder 3"/>
          <p:cNvSpPr>
            <a:spLocks noGrp="1"/>
          </p:cNvSpPr>
          <p:nvPr>
            <p:ph type="sldNum" sz="quarter" idx="5"/>
          </p:nvPr>
        </p:nvSpPr>
        <p:spPr/>
        <p:txBody>
          <a:bodyPr/>
          <a:lstStyle/>
          <a:p>
            <a:fld id="{D58D200E-B8F0-7F42-8730-8CDA0DD14E8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drones that record cool videos of us as we do outdoor activities</a:t>
            </a:r>
            <a:endParaRPr lang="en-US" dirty="0"/>
          </a:p>
          <a:p>
            <a:r>
              <a:rPr lang="en-US" dirty="0"/>
              <a:t>Or in my case, </a:t>
            </a:r>
            <a:endParaRPr lang="en-US" dirty="0"/>
          </a:p>
        </p:txBody>
      </p:sp>
      <p:sp>
        <p:nvSpPr>
          <p:cNvPr id="4" name="Slide Number Placeholder 3"/>
          <p:cNvSpPr>
            <a:spLocks noGrp="1"/>
          </p:cNvSpPr>
          <p:nvPr>
            <p:ph type="sldNum" sz="quarter" idx="5"/>
          </p:nvPr>
        </p:nvSpPr>
        <p:spPr/>
        <p:txBody>
          <a:bodyPr/>
          <a:lstStyle/>
          <a:p>
            <a:fld id="{D58D200E-B8F0-7F42-8730-8CDA0DD14E8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dirty="0"/>
          </a:p>
        </p:txBody>
      </p:sp>
      <p:sp>
        <p:nvSpPr>
          <p:cNvPr id="4" name="عنصر نائب لرقم الشريحة 3"/>
          <p:cNvSpPr>
            <a:spLocks noGrp="1"/>
          </p:cNvSpPr>
          <p:nvPr>
            <p:ph type="sldNum" sz="quarter" idx="5"/>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left: natural intelligence -- Think</a:t>
            </a:r>
            <a:r>
              <a:rPr lang="en-US" baseline="0" dirty="0"/>
              <a:t> like people --- cognitive science, neuroscience</a:t>
            </a:r>
            <a:endParaRPr lang="en-US" baseline="0" dirty="0"/>
          </a:p>
          <a:p>
            <a:endParaRPr lang="en-US" baseline="0" dirty="0"/>
          </a:p>
          <a:p>
            <a:r>
              <a:rPr lang="en-US" baseline="0" dirty="0"/>
              <a:t>Bottom left: who cares about how they think? act like people --- actually very early definition, dating back to Alan Turing --- Turing test;  problem to do really well you start focusing on things like don’t answer too quickly what the square root of 1412 is, don’t spell too well,  and make sure you have a favorite movie etc.  So it wasn’t really leading us to build intelligence</a:t>
            </a:r>
            <a:endParaRPr lang="en-US" baseline="0" dirty="0"/>
          </a:p>
          <a:p>
            <a:endParaRPr lang="en-US" baseline="0" dirty="0"/>
          </a:p>
          <a:p>
            <a:r>
              <a:rPr lang="en-US" baseline="0" dirty="0"/>
              <a:t>Think rationally – correct thought process --  long tradition dating back to Aristotle --- this is how to think so that you don’t make mistakes; but not a winner, because difficult to encode how to think / especially in the face of unknowns/uncertainty, and in the end it’s not about how you think, it’s about how you end up acting</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p:cNvSpPr>
            <a:spLocks noGrp="1" noRot="1" noChangeAspect="1" noChangeArrowheads="1" noTextEdit="1"/>
          </p:cNvSpPr>
          <p:nvPr>
            <p:ph type="sldImg"/>
          </p:nvPr>
        </p:nvSpPr>
        <p:spPr>
          <a:xfrm>
            <a:off x="138113" y="766763"/>
            <a:ext cx="6823075" cy="3838575"/>
          </a:xfrm>
          <a:solidFill>
            <a:srgbClr val="FFFFFF"/>
          </a:solidFill>
        </p:spPr>
      </p:sp>
      <p:sp>
        <p:nvSpPr>
          <p:cNvPr id="40963" name="Rectangle 2"/>
          <p:cNvSpPr>
            <a:spLocks noGrp="1" noChangeArrowheads="1"/>
          </p:cNvSpPr>
          <p:nvPr>
            <p:ph type="body" idx="1"/>
          </p:nvPr>
        </p:nvSpPr>
        <p:spPr>
          <a:xfrm>
            <a:off x="709613" y="4860925"/>
            <a:ext cx="5680075" cy="4606925"/>
          </a:xfrm>
          <a:noFill/>
        </p:spPr>
        <p:txBody>
          <a:bodyPr/>
          <a:lstStyle/>
          <a:p>
            <a:r>
              <a:rPr lang="en-US" sz="1700" dirty="0">
                <a:latin typeface="Lucida Grande" charset="0"/>
                <a:ea typeface="Lucida Grande" charset="0"/>
                <a:cs typeface="Lucida Grande" charset="0"/>
                <a:sym typeface="Lucida Grande" charset="0"/>
              </a:rPr>
              <a:t>Not about building machines that don’t get angry</a:t>
            </a:r>
            <a:endParaRPr lang="en-US" sz="1700" dirty="0">
              <a:latin typeface="Lucida Grande" charset="0"/>
              <a:ea typeface="Lucida Grande" charset="0"/>
              <a:cs typeface="Lucida Grande" charset="0"/>
              <a:sym typeface="Lucida Grande" charset="0"/>
            </a:endParaRPr>
          </a:p>
          <a:p>
            <a:r>
              <a:rPr lang="en-US" sz="1700" dirty="0">
                <a:latin typeface="Lucida Grande" charset="0"/>
                <a:ea typeface="Lucida Grande" charset="0"/>
                <a:cs typeface="Lucida Grande" charset="0"/>
                <a:sym typeface="Lucida Grande" charset="0"/>
              </a:rPr>
              <a:t>Example of utilities.  10 for A, 1 for each Friday with friends</a:t>
            </a:r>
            <a:endParaRPr lang="en-US" sz="1700" dirty="0">
              <a:latin typeface="Lucida Grande" charset="0"/>
              <a:ea typeface="Lucida Grande" charset="0"/>
              <a:cs typeface="Lucida Grande" charset="0"/>
              <a:sym typeface="Lucida Grande"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 course to maximize expected utility</a:t>
            </a:r>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783433"/>
            <a:ext cx="9144000" cy="1102519"/>
          </a:xfrm>
        </p:spPr>
        <p:txBody>
          <a:bodyPr/>
          <a:lstStyle>
            <a:lvl1pPr>
              <a:defRPr>
                <a:solidFill>
                  <a:schemeClr val="accent2"/>
                </a:solidFill>
              </a:defRPr>
            </a:lvl1pPr>
          </a:lstStyle>
          <a:p>
            <a:r>
              <a:rPr lang="en-US"/>
              <a:t>Click to edit Master title style</a:t>
            </a:r>
            <a:endParaRPr lang="en-US"/>
          </a:p>
        </p:txBody>
      </p:sp>
      <p:sp>
        <p:nvSpPr>
          <p:cNvPr id="5123" name="Rectangle 3"/>
          <p:cNvSpPr>
            <a:spLocks noGrp="1" noChangeArrowheads="1"/>
          </p:cNvSpPr>
          <p:nvPr>
            <p:ph type="subTitle" idx="1"/>
          </p:nvPr>
        </p:nvSpPr>
        <p:spPr>
          <a:xfrm>
            <a:off x="0" y="2743200"/>
            <a:ext cx="9144000" cy="1143000"/>
          </a:xfrm>
        </p:spPr>
        <p:txBody>
          <a:bodyPr/>
          <a:lstStyle>
            <a:lvl1pPr marL="0" indent="0" algn="ctr">
              <a:buFont typeface="Wingdings" panose="05000000000000000000" pitchFamily="2" charset="2"/>
              <a:buNone/>
              <a:defRPr>
                <a:solidFill>
                  <a:schemeClr val="tx1"/>
                </a:solidFill>
              </a:defRPr>
            </a:lvl1pPr>
          </a:lstStyle>
          <a:p>
            <a:r>
              <a:rPr lang="en-US"/>
              <a:t>Click to edit Master subtitle style</a:t>
            </a:r>
            <a:endParaRPr lang="en-US" dirty="0"/>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6699B4F5-F495-445A-AD57-B1A0CC0AEFE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80"/>
            <a:ext cx="1543050" cy="4388644"/>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342900" y="205980"/>
            <a:ext cx="4514850" cy="4388644"/>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08113C1C-2065-443A-845F-EE82C0FEFE9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91A05A8-D087-49F8-A68B-53BB47A7E6B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endParaRPr lang="en-US"/>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lvl1pPr>
            <a:lvl2pPr marL="342900" indent="0">
              <a:buNone/>
              <a:defRPr sz="1400"/>
            </a:lvl2pPr>
            <a:lvl3pPr marL="685800" indent="0">
              <a:buNone/>
              <a:defRPr sz="1200"/>
            </a:lvl3pPr>
            <a:lvl4pPr marL="1028700" indent="0">
              <a:buNone/>
              <a:defRPr sz="1100"/>
            </a:lvl4pPr>
            <a:lvl5pPr marL="1371600" indent="0">
              <a:buNone/>
              <a:defRPr sz="1100"/>
            </a:lvl5pPr>
            <a:lvl6pPr marL="1714500" indent="0">
              <a:buNone/>
              <a:defRPr sz="1100"/>
            </a:lvl6pPr>
            <a:lvl7pPr marL="2057400" indent="0">
              <a:buNone/>
              <a:defRPr sz="1100"/>
            </a:lvl7pPr>
            <a:lvl8pPr marL="2400300" indent="0">
              <a:buNone/>
              <a:defRPr sz="1100"/>
            </a:lvl8pPr>
            <a:lvl9pPr marL="2743200" indent="0">
              <a:buNone/>
              <a:defRPr sz="1100"/>
            </a:lvl9pPr>
          </a:lstStyle>
          <a:p>
            <a:pPr lvl="0"/>
            <a:r>
              <a:rPr lang="en-US"/>
              <a:t>Click to edit Master text styles</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36BBC673-9CA8-4194-8E34-D666622A555E}"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2D0394BE-C7C4-4CA6-9240-6CDB29B2C93E}"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342901" y="1151335"/>
            <a:ext cx="3030141" cy="47982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342901" y="1631156"/>
            <a:ext cx="303014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3483770" y="1151335"/>
            <a:ext cx="3031331" cy="479822"/>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3483770" y="1631156"/>
            <a:ext cx="3031331" cy="2963466"/>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7F5894F7-D2D8-4142-8878-126BF2DBE9F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3E00470E-5877-48CB-82CD-3CCAD5E8353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21D85F8C-9C5D-49E8-8BBF-F28B73097F10}"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87"/>
            <a:ext cx="2256235" cy="871538"/>
          </a:xfrm>
        </p:spPr>
        <p:txBody>
          <a:bodyPr anchor="b"/>
          <a:lstStyle>
            <a:lvl1pPr algn="l">
              <a:defRPr sz="1500" b="1"/>
            </a:lvl1pPr>
          </a:lstStyle>
          <a:p>
            <a:r>
              <a:rPr lang="en-US"/>
              <a:t>Click to edit Master title style</a:t>
            </a:r>
            <a:endParaRPr lang="en-US"/>
          </a:p>
        </p:txBody>
      </p:sp>
      <p:sp>
        <p:nvSpPr>
          <p:cNvPr id="3" name="Content Placeholder 2"/>
          <p:cNvSpPr>
            <a:spLocks noGrp="1"/>
          </p:cNvSpPr>
          <p:nvPr>
            <p:ph idx="1"/>
          </p:nvPr>
        </p:nvSpPr>
        <p:spPr>
          <a:xfrm>
            <a:off x="2681288" y="204789"/>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342901" y="1076327"/>
            <a:ext cx="2256235" cy="3518297"/>
          </a:xfr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19415B49-E272-4523-8166-1B1831C4B715}"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1"/>
            <a:ext cx="4114800" cy="425054"/>
          </a:xfrm>
        </p:spPr>
        <p:txBody>
          <a:bodyPr anchor="b"/>
          <a:lstStyle>
            <a:lvl1pPr algn="l">
              <a:defRPr sz="1500" b="1"/>
            </a:lvl1pPr>
          </a:lstStyle>
          <a:p>
            <a:r>
              <a:rPr lang="en-US"/>
              <a:t>Click to edit Master title style</a:t>
            </a:r>
            <a:endParaRPr lang="en-US"/>
          </a:p>
        </p:txBody>
      </p:sp>
      <p:sp>
        <p:nvSpPr>
          <p:cNvPr id="3" name="Picture Placeholder 2"/>
          <p:cNvSpPr>
            <a:spLocks noGrp="1"/>
          </p:cNvSpPr>
          <p:nvPr>
            <p:ph type="pic" idx="1" hasCustomPrompt="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Drag picture to placeholder or click icon to add</a:t>
            </a:r>
            <a:endParaRPr lang="en-US" noProof="0"/>
          </a:p>
        </p:txBody>
      </p:sp>
      <p:sp>
        <p:nvSpPr>
          <p:cNvPr id="4" name="Text Placeholder 3"/>
          <p:cNvSpPr>
            <a:spLocks noGrp="1"/>
          </p:cNvSpPr>
          <p:nvPr>
            <p:ph type="body" sz="half" idx="2"/>
          </p:nvPr>
        </p:nvSpPr>
        <p:spPr>
          <a:xfrm>
            <a:off x="1344216" y="4025504"/>
            <a:ext cx="4114800" cy="603647"/>
          </a:xfrm>
        </p:spPr>
        <p:txBody>
          <a:bodyPr/>
          <a:lstStyle>
            <a:lvl1pPr marL="0" indent="0">
              <a:buNone/>
              <a:defRPr sz="11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1F87A090-BAD4-4341-AC7F-A731585BC0A0}"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19050"/>
            <a:ext cx="9144000" cy="857250"/>
          </a:xfrm>
          <a:prstGeom prst="rect">
            <a:avLst/>
          </a:prstGeom>
          <a:noFill/>
          <a:ln w="9525">
            <a:noFill/>
            <a:miter lim="800000"/>
          </a:ln>
        </p:spPr>
        <p:txBody>
          <a:bodyPr vert="horz" wrap="square" lIns="68579" tIns="34289" rIns="68579" bIns="34289" numCol="1" anchor="ctr" anchorCtr="0" compatLnSpc="1"/>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304800" y="1047750"/>
            <a:ext cx="8534400" cy="3546873"/>
          </a:xfrm>
          <a:prstGeom prst="rect">
            <a:avLst/>
          </a:prstGeom>
          <a:noFill/>
          <a:ln w="9525">
            <a:noFill/>
            <a:miter lim="800000"/>
          </a:ln>
        </p:spPr>
        <p:txBody>
          <a:bodyPr vert="horz" wrap="square" lIns="68579" tIns="34289" rIns="68579" bIns="34289" numCol="1" anchor="t" anchorCtr="0" compatLnSpc="1"/>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100" name="Rectangle 4"/>
          <p:cNvSpPr>
            <a:spLocks noGrp="1" noChangeArrowheads="1"/>
          </p:cNvSpPr>
          <p:nvPr>
            <p:ph type="dt" sz="half" idx="2"/>
          </p:nvPr>
        </p:nvSpPr>
        <p:spPr bwMode="auto">
          <a:xfrm>
            <a:off x="342900" y="4683919"/>
            <a:ext cx="1600200" cy="357188"/>
          </a:xfrm>
          <a:prstGeom prst="rect">
            <a:avLst/>
          </a:prstGeom>
          <a:noFill/>
          <a:ln w="9525">
            <a:noFill/>
            <a:miter lim="800000"/>
          </a:ln>
          <a:effectLst/>
        </p:spPr>
        <p:txBody>
          <a:bodyPr vert="horz" wrap="square" lIns="68579" tIns="34289" rIns="68579" bIns="34289" numCol="1" anchor="t" anchorCtr="0" compatLnSpc="1"/>
          <a:lstStyle>
            <a:lvl1pPr>
              <a:defRPr sz="1100">
                <a:latin typeface="Palatino"/>
                <a:cs typeface="Palatino"/>
              </a:defRPr>
            </a:lvl1pPr>
          </a:lstStyle>
          <a:p>
            <a:pPr>
              <a:defRPr/>
            </a:pPr>
            <a:endParaRPr lang="en-US"/>
          </a:p>
        </p:txBody>
      </p:sp>
      <p:sp>
        <p:nvSpPr>
          <p:cNvPr id="4101" name="Rectangle 5"/>
          <p:cNvSpPr>
            <a:spLocks noGrp="1" noChangeArrowheads="1"/>
          </p:cNvSpPr>
          <p:nvPr>
            <p:ph type="ftr" sz="quarter" idx="3"/>
          </p:nvPr>
        </p:nvSpPr>
        <p:spPr bwMode="auto">
          <a:xfrm>
            <a:off x="2343150" y="4683919"/>
            <a:ext cx="2171700" cy="357188"/>
          </a:xfrm>
          <a:prstGeom prst="rect">
            <a:avLst/>
          </a:prstGeom>
          <a:noFill/>
          <a:ln w="9525">
            <a:noFill/>
            <a:miter lim="800000"/>
          </a:ln>
          <a:effectLst/>
        </p:spPr>
        <p:txBody>
          <a:bodyPr vert="horz" wrap="square" lIns="68579" tIns="34289" rIns="68579" bIns="34289" numCol="1" anchor="t" anchorCtr="0" compatLnSpc="1"/>
          <a:lstStyle>
            <a:lvl1pPr algn="ctr">
              <a:defRPr sz="1100">
                <a:latin typeface="Palatino"/>
                <a:cs typeface="Palatino"/>
              </a:defRPr>
            </a:lvl1pPr>
          </a:lstStyle>
          <a:p>
            <a:pPr>
              <a:defRPr/>
            </a:pPr>
            <a:endParaRPr lang="en-US"/>
          </a:p>
        </p:txBody>
      </p:sp>
      <p:sp>
        <p:nvSpPr>
          <p:cNvPr id="4102" name="Rectangle 6"/>
          <p:cNvSpPr>
            <a:spLocks noGrp="1" noChangeArrowheads="1"/>
          </p:cNvSpPr>
          <p:nvPr>
            <p:ph type="sldNum" sz="quarter" idx="4"/>
          </p:nvPr>
        </p:nvSpPr>
        <p:spPr bwMode="auto">
          <a:xfrm>
            <a:off x="4914900" y="4683919"/>
            <a:ext cx="1600200" cy="357188"/>
          </a:xfrm>
          <a:prstGeom prst="rect">
            <a:avLst/>
          </a:prstGeom>
          <a:noFill/>
          <a:ln w="9525">
            <a:noFill/>
            <a:miter lim="800000"/>
          </a:ln>
          <a:effectLst/>
        </p:spPr>
        <p:txBody>
          <a:bodyPr vert="horz" wrap="square" lIns="68579" tIns="34289" rIns="68579" bIns="34289" numCol="1" anchor="t" anchorCtr="0" compatLnSpc="1"/>
          <a:lstStyle>
            <a:lvl1pPr algn="r">
              <a:defRPr sz="1100">
                <a:latin typeface="Palatino"/>
                <a:cs typeface="Palatino"/>
              </a:defRPr>
            </a:lvl1pPr>
          </a:lstStyle>
          <a:p>
            <a:pPr>
              <a:defRPr/>
            </a:pPr>
            <a:fld id="{529FA7E6-6E6F-4B77-AE36-D459A899DDD1}" type="slidenum">
              <a:rPr lang="en-US" smtClean="0"/>
            </a:fld>
            <a:endParaRPr lang="en-US"/>
          </a:p>
        </p:txBody>
      </p:sp>
      <p:cxnSp>
        <p:nvCxnSpPr>
          <p:cNvPr id="3" name="Straight Connector 2"/>
          <p:cNvCxnSpPr/>
          <p:nvPr/>
        </p:nvCxnSpPr>
        <p:spPr>
          <a:xfrm>
            <a:off x="228600" y="819150"/>
            <a:ext cx="8534400" cy="0"/>
          </a:xfrm>
          <a:prstGeom prst="line">
            <a:avLst/>
          </a:prstGeom>
          <a:ln w="12700" cmpd="sng">
            <a:solidFill>
              <a:schemeClr val="accent6">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3300">
          <a:solidFill>
            <a:schemeClr val="tx2"/>
          </a:solidFill>
          <a:latin typeface="Palatino"/>
          <a:ea typeface="+mj-ea"/>
          <a:cs typeface="Palatino"/>
        </a:defRPr>
      </a:lvl1pPr>
      <a:lvl2pPr algn="ctr" rtl="0" eaLnBrk="1" fontAlgn="base" hangingPunct="1">
        <a:spcBef>
          <a:spcPct val="0"/>
        </a:spcBef>
        <a:spcAft>
          <a:spcPct val="0"/>
        </a:spcAft>
        <a:defRPr sz="3300">
          <a:solidFill>
            <a:schemeClr val="tx2"/>
          </a:solidFill>
          <a:latin typeface="Arial" panose="020B0604020202020204" pitchFamily="34" charset="0"/>
        </a:defRPr>
      </a:lvl2pPr>
      <a:lvl3pPr algn="ctr" rtl="0" eaLnBrk="1" fontAlgn="base" hangingPunct="1">
        <a:spcBef>
          <a:spcPct val="0"/>
        </a:spcBef>
        <a:spcAft>
          <a:spcPct val="0"/>
        </a:spcAft>
        <a:defRPr sz="3300">
          <a:solidFill>
            <a:schemeClr val="tx2"/>
          </a:solidFill>
          <a:latin typeface="Arial" panose="020B0604020202020204" pitchFamily="34" charset="0"/>
        </a:defRPr>
      </a:lvl3pPr>
      <a:lvl4pPr algn="ctr" rtl="0" eaLnBrk="1" fontAlgn="base" hangingPunct="1">
        <a:spcBef>
          <a:spcPct val="0"/>
        </a:spcBef>
        <a:spcAft>
          <a:spcPct val="0"/>
        </a:spcAft>
        <a:defRPr sz="3300">
          <a:solidFill>
            <a:schemeClr val="tx2"/>
          </a:solidFill>
          <a:latin typeface="Arial" panose="020B0604020202020204" pitchFamily="34" charset="0"/>
        </a:defRPr>
      </a:lvl4pPr>
      <a:lvl5pPr algn="ctr" rtl="0" eaLnBrk="1" fontAlgn="base" hangingPunct="1">
        <a:spcBef>
          <a:spcPct val="0"/>
        </a:spcBef>
        <a:spcAft>
          <a:spcPct val="0"/>
        </a:spcAft>
        <a:defRPr sz="3300">
          <a:solidFill>
            <a:schemeClr val="tx2"/>
          </a:solidFill>
          <a:latin typeface="Arial" panose="020B0604020202020204" pitchFamily="34" charset="0"/>
        </a:defRPr>
      </a:lvl5pPr>
      <a:lvl6pPr marL="342900" algn="ctr" rtl="0" eaLnBrk="1" fontAlgn="base" hangingPunct="1">
        <a:spcBef>
          <a:spcPct val="0"/>
        </a:spcBef>
        <a:spcAft>
          <a:spcPct val="0"/>
        </a:spcAft>
        <a:defRPr sz="3300">
          <a:solidFill>
            <a:schemeClr val="tx2"/>
          </a:solidFill>
          <a:latin typeface="Arial" panose="020B0604020202020204" pitchFamily="34" charset="0"/>
        </a:defRPr>
      </a:lvl6pPr>
      <a:lvl7pPr marL="685800" algn="ctr" rtl="0" eaLnBrk="1" fontAlgn="base" hangingPunct="1">
        <a:spcBef>
          <a:spcPct val="0"/>
        </a:spcBef>
        <a:spcAft>
          <a:spcPct val="0"/>
        </a:spcAft>
        <a:defRPr sz="3300">
          <a:solidFill>
            <a:schemeClr val="tx2"/>
          </a:solidFill>
          <a:latin typeface="Arial" panose="020B0604020202020204" pitchFamily="34" charset="0"/>
        </a:defRPr>
      </a:lvl7pPr>
      <a:lvl8pPr marL="1028700" algn="ctr" rtl="0" eaLnBrk="1" fontAlgn="base" hangingPunct="1">
        <a:spcBef>
          <a:spcPct val="0"/>
        </a:spcBef>
        <a:spcAft>
          <a:spcPct val="0"/>
        </a:spcAft>
        <a:defRPr sz="3300">
          <a:solidFill>
            <a:schemeClr val="tx2"/>
          </a:solidFill>
          <a:latin typeface="Arial" panose="020B0604020202020204" pitchFamily="34" charset="0"/>
        </a:defRPr>
      </a:lvl8pPr>
      <a:lvl9pPr marL="1371600" algn="ctr" rtl="0" eaLnBrk="1" fontAlgn="base" hangingPunct="1">
        <a:spcBef>
          <a:spcPct val="0"/>
        </a:spcBef>
        <a:spcAft>
          <a:spcPct val="0"/>
        </a:spcAft>
        <a:defRPr sz="3300">
          <a:solidFill>
            <a:schemeClr val="tx2"/>
          </a:solidFill>
          <a:latin typeface="Arial" panose="020B0604020202020204" pitchFamily="34" charset="0"/>
        </a:defRPr>
      </a:lvl9pPr>
    </p:titleStyle>
    <p:bodyStyle>
      <a:lvl1pPr marL="257175" indent="-257175" algn="l" rtl="0" eaLnBrk="1" fontAlgn="base" hangingPunct="1">
        <a:spcBef>
          <a:spcPct val="20000"/>
        </a:spcBef>
        <a:spcAft>
          <a:spcPct val="0"/>
        </a:spcAft>
        <a:buClr>
          <a:schemeClr val="accent2"/>
        </a:buClr>
        <a:buFont typeface="Courier New" panose="02070309020205020404"/>
        <a:buChar char="o"/>
        <a:defRPr sz="2400">
          <a:solidFill>
            <a:schemeClr val="tx1"/>
          </a:solidFill>
          <a:latin typeface="Palatino"/>
          <a:ea typeface="+mn-ea"/>
          <a:cs typeface="Palatino"/>
        </a:defRPr>
      </a:lvl1pPr>
      <a:lvl2pPr marL="556895" indent="-213995" algn="l" rtl="0" eaLnBrk="1" fontAlgn="base" hangingPunct="1">
        <a:spcBef>
          <a:spcPct val="20000"/>
        </a:spcBef>
        <a:spcAft>
          <a:spcPct val="0"/>
        </a:spcAft>
        <a:buClr>
          <a:schemeClr val="tx1"/>
        </a:buClr>
        <a:buFont typeface="Courier New" panose="02070309020205020404"/>
        <a:buChar char="o"/>
        <a:defRPr sz="2100">
          <a:solidFill>
            <a:schemeClr val="tx1">
              <a:lumMod val="75000"/>
              <a:lumOff val="25000"/>
            </a:schemeClr>
          </a:solidFill>
          <a:latin typeface="Palatino"/>
          <a:cs typeface="Palatino"/>
        </a:defRPr>
      </a:lvl2pPr>
      <a:lvl3pPr marL="857250" indent="-171450" algn="l" rtl="0" eaLnBrk="1" fontAlgn="base" hangingPunct="1">
        <a:spcBef>
          <a:spcPct val="20000"/>
        </a:spcBef>
        <a:spcAft>
          <a:spcPct val="0"/>
        </a:spcAft>
        <a:buClr>
          <a:schemeClr val="accent2"/>
        </a:buClr>
        <a:buFont typeface="Courier New" panose="02070309020205020404"/>
        <a:buChar char="o"/>
        <a:defRPr sz="1800">
          <a:solidFill>
            <a:schemeClr val="tx1">
              <a:lumMod val="75000"/>
              <a:lumOff val="25000"/>
            </a:schemeClr>
          </a:solidFill>
          <a:latin typeface="Palatino"/>
          <a:cs typeface="Palatino"/>
        </a:defRPr>
      </a:lvl3pPr>
      <a:lvl4pPr marL="1200150" indent="-171450" algn="l" rtl="0" eaLnBrk="1" fontAlgn="base" hangingPunct="1">
        <a:spcBef>
          <a:spcPct val="20000"/>
        </a:spcBef>
        <a:spcAft>
          <a:spcPct val="0"/>
        </a:spcAft>
        <a:buClr>
          <a:schemeClr val="tx1"/>
        </a:buClr>
        <a:buFont typeface="Courier New" panose="02070309020205020404"/>
        <a:buChar char="o"/>
        <a:defRPr sz="1500">
          <a:solidFill>
            <a:schemeClr val="tx1">
              <a:lumMod val="75000"/>
              <a:lumOff val="25000"/>
            </a:schemeClr>
          </a:solidFill>
          <a:latin typeface="Palatino"/>
          <a:cs typeface="Palatino"/>
        </a:defRPr>
      </a:lvl4pPr>
      <a:lvl5pPr marL="1543050" indent="-171450" algn="l" rtl="0" eaLnBrk="1" fontAlgn="base" hangingPunct="1">
        <a:spcBef>
          <a:spcPct val="20000"/>
        </a:spcBef>
        <a:spcAft>
          <a:spcPct val="0"/>
        </a:spcAft>
        <a:buClr>
          <a:schemeClr val="accent2"/>
        </a:buClr>
        <a:buFont typeface="Courier New" panose="02070309020205020404"/>
        <a:buChar char="o"/>
        <a:defRPr sz="1500">
          <a:solidFill>
            <a:schemeClr val="tx1">
              <a:lumMod val="75000"/>
              <a:lumOff val="25000"/>
            </a:schemeClr>
          </a:solidFill>
          <a:latin typeface="Palatino"/>
          <a:cs typeface="Palatino"/>
        </a:defRPr>
      </a:lvl5pPr>
      <a:lvl6pPr marL="1885950" indent="-171450" algn="l" rtl="0" eaLnBrk="1" fontAlgn="base" hangingPunct="1">
        <a:spcBef>
          <a:spcPct val="20000"/>
        </a:spcBef>
        <a:spcAft>
          <a:spcPct val="0"/>
        </a:spcAft>
        <a:buClr>
          <a:schemeClr val="accent2"/>
        </a:buClr>
        <a:buFont typeface="Wingdings" panose="05000000000000000000" pitchFamily="2" charset="2"/>
        <a:buChar char="§"/>
        <a:defRPr sz="1500">
          <a:solidFill>
            <a:schemeClr val="tx1"/>
          </a:solidFill>
          <a:latin typeface="+mn-lt"/>
        </a:defRPr>
      </a:lvl6pPr>
      <a:lvl7pPr marL="2228850" indent="-171450" algn="l" rtl="0" eaLnBrk="1" fontAlgn="base" hangingPunct="1">
        <a:spcBef>
          <a:spcPct val="20000"/>
        </a:spcBef>
        <a:spcAft>
          <a:spcPct val="0"/>
        </a:spcAft>
        <a:buClr>
          <a:schemeClr val="accent2"/>
        </a:buClr>
        <a:buFont typeface="Wingdings" panose="05000000000000000000" pitchFamily="2" charset="2"/>
        <a:buChar char="§"/>
        <a:defRPr sz="1500">
          <a:solidFill>
            <a:schemeClr val="tx1"/>
          </a:solidFill>
          <a:latin typeface="+mn-lt"/>
        </a:defRPr>
      </a:lvl7pPr>
      <a:lvl8pPr marL="2571750" indent="-171450" algn="l" rtl="0" eaLnBrk="1" fontAlgn="base" hangingPunct="1">
        <a:spcBef>
          <a:spcPct val="20000"/>
        </a:spcBef>
        <a:spcAft>
          <a:spcPct val="0"/>
        </a:spcAft>
        <a:buClr>
          <a:schemeClr val="accent2"/>
        </a:buClr>
        <a:buFont typeface="Wingdings" panose="05000000000000000000" pitchFamily="2" charset="2"/>
        <a:buChar char="§"/>
        <a:defRPr sz="1500">
          <a:solidFill>
            <a:schemeClr val="tx1"/>
          </a:solidFill>
          <a:latin typeface="+mn-lt"/>
        </a:defRPr>
      </a:lvl8pPr>
      <a:lvl9pPr marL="2914650" indent="-171450" algn="l" rtl="0" eaLnBrk="1" fontAlgn="base" hangingPunct="1">
        <a:spcBef>
          <a:spcPct val="20000"/>
        </a:spcBef>
        <a:spcAft>
          <a:spcPct val="0"/>
        </a:spcAft>
        <a:buClr>
          <a:schemeClr val="accent2"/>
        </a:buClr>
        <a:buFont typeface="Wingdings" panose="05000000000000000000" pitchFamily="2" charset="2"/>
        <a:buChar char="§"/>
        <a:defRPr sz="1500">
          <a:solidFill>
            <a:schemeClr val="tx1"/>
          </a:solidFill>
          <a:latin typeface="+mn-lt"/>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jpeg"/><Relationship Id="rId2" Type="http://schemas.microsoft.com/office/2007/relationships/media" Target="https://www.youtube.com/embed/W0_DPi0PmF0?feature=oembed" TargetMode="External"/><Relationship Id="rId1" Type="http://schemas.openxmlformats.org/officeDocument/2006/relationships/video" Target="https://www.youtube.com/embed/W0_DPi0PmF0?feature=oembed" TargetMode="Externa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jpeg"/><Relationship Id="rId2" Type="http://schemas.microsoft.com/office/2007/relationships/media" Target="https://www.youtube.com/embed/78-1MlkxyqI?feature=oembed" TargetMode="External"/><Relationship Id="rId1" Type="http://schemas.openxmlformats.org/officeDocument/2006/relationships/video" Target="https://www.youtube.com/embed/78-1MlkxyqI?feature=oembed"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jpeg"/><Relationship Id="rId2" Type="http://schemas.microsoft.com/office/2007/relationships/media" Target="https://www.youtube.com/embed/eyji3H-LuHU?feature=oembed" TargetMode="External"/><Relationship Id="rId1" Type="http://schemas.openxmlformats.org/officeDocument/2006/relationships/video" Target="https://www.youtube.com/embed/eyji3H-LuHU?feature=oembed" TargetMode="Externa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jpeg"/><Relationship Id="rId2" Type="http://schemas.microsoft.com/office/2007/relationships/media" Target="https://www.youtube.com/embed/qqNq6zlv6_A?feature=oembed" TargetMode="External"/><Relationship Id="rId1" Type="http://schemas.openxmlformats.org/officeDocument/2006/relationships/video" Target="https://www.youtube.com/embed/qqNq6zlv6_A?feature=oembed" TargetMode="Externa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tiff"/></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media" Target="../media/media5.mp4"/><Relationship Id="rId4" Type="http://schemas.openxmlformats.org/officeDocument/2006/relationships/video" Target="../media/media5.mp4"/><Relationship Id="rId3" Type="http://schemas.openxmlformats.org/officeDocument/2006/relationships/image" Target="../media/image29.png"/><Relationship Id="rId2" Type="http://schemas.microsoft.com/office/2007/relationships/media" Target="../media/media4.mp4"/><Relationship Id="rId1" Type="http://schemas.openxmlformats.org/officeDocument/2006/relationships/video" Target="../media/media4.mp4"/></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hyperlink" Target="http://www.extremetech.com/wp-content/uploads/2012/03/1791712.jpeg" TargetMode="External"/><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jpeg"/><Relationship Id="rId2" Type="http://schemas.microsoft.com/office/2007/relationships/media" Target="https://www.youtube.com/embed/akK5ui-vel0?feature=oembed" TargetMode="External"/><Relationship Id="rId1" Type="http://schemas.openxmlformats.org/officeDocument/2006/relationships/video" Target="https://www.youtube.com/embed/akK5ui-vel0?feature=oembed" TargetMode="External"/></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2.jpeg"/><Relationship Id="rId2" Type="http://schemas.microsoft.com/office/2007/relationships/media" Target="https://www.youtube.com/embed/BCO1XdwUZYw?feature=oembed" TargetMode="External"/><Relationship Id="rId1" Type="http://schemas.openxmlformats.org/officeDocument/2006/relationships/video" Target="https://www.youtube.com/embed/BCO1XdwUZYw?feature=oembed"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tif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jpeg"/></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2.svg"/><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jpeg"/><Relationship Id="rId1" Type="http://schemas.openxmlformats.org/officeDocument/2006/relationships/hyperlink" Target="https://mksaad.wordpress.com/2020/02/02/the-state-of-the-art-of-ai-2019-2020/"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microsoft.com/office/2007/relationships/media" Target="../media/media2.mp4"/><Relationship Id="rId1" Type="http://schemas.openxmlformats.org/officeDocument/2006/relationships/video" Target="../media/media2.mp4"/></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microsoft.com/office/2007/relationships/media" Target="../media/media3.mp4"/><Relationship Id="rId1"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ctrTitle"/>
          </p:nvPr>
        </p:nvSpPr>
        <p:spPr>
          <a:xfrm>
            <a:off x="0" y="209550"/>
            <a:ext cx="9144000" cy="1102519"/>
          </a:xfrm>
        </p:spPr>
        <p:txBody>
          <a:bodyPr/>
          <a:lstStyle/>
          <a:p>
            <a:pPr eaLnBrk="1" hangingPunct="1"/>
            <a:r>
              <a:rPr lang="en-US" dirty="0"/>
              <a:t>Artificial Intelligence</a:t>
            </a:r>
            <a:br>
              <a:rPr lang="en-US" dirty="0"/>
            </a:br>
            <a:endParaRPr lang="en-US" sz="2700" dirty="0"/>
          </a:p>
        </p:txBody>
      </p:sp>
      <p:sp>
        <p:nvSpPr>
          <p:cNvPr id="5123" name="Rectangle 6"/>
          <p:cNvSpPr>
            <a:spLocks noGrp="1" noChangeArrowheads="1"/>
          </p:cNvSpPr>
          <p:nvPr>
            <p:ph type="subTitle" idx="1"/>
          </p:nvPr>
        </p:nvSpPr>
        <p:spPr>
          <a:xfrm>
            <a:off x="0" y="971550"/>
            <a:ext cx="9144000" cy="1143000"/>
          </a:xfrm>
        </p:spPr>
        <p:txBody>
          <a:bodyPr/>
          <a:lstStyle/>
          <a:p>
            <a:pPr eaLnBrk="1" hangingPunct="1"/>
            <a:r>
              <a:rPr lang="en-US" sz="3200" dirty="0"/>
              <a:t>Introduction</a:t>
            </a:r>
            <a:endParaRPr lang="en-US" sz="3200" dirty="0"/>
          </a:p>
        </p:txBody>
      </p:sp>
      <p:sp>
        <p:nvSpPr>
          <p:cNvPr id="5124" name="Text Box 7"/>
          <p:cNvSpPr txBox="1">
            <a:spLocks noChangeArrowheads="1"/>
          </p:cNvSpPr>
          <p:nvPr/>
        </p:nvSpPr>
        <p:spPr bwMode="auto">
          <a:xfrm>
            <a:off x="1143000" y="4686301"/>
            <a:ext cx="4400550" cy="346247"/>
          </a:xfrm>
          <a:prstGeom prst="rect">
            <a:avLst/>
          </a:prstGeom>
          <a:noFill/>
          <a:ln w="9525">
            <a:noFill/>
            <a:miter lim="800000"/>
          </a:ln>
        </p:spPr>
        <p:txBody>
          <a:bodyPr lIns="68579" tIns="34289" rIns="68579" bIns="34289">
            <a:spAutoFit/>
          </a:bodyPr>
          <a:lstStyle/>
          <a:p>
            <a:pPr>
              <a:spcBef>
                <a:spcPct val="50000"/>
              </a:spcBef>
            </a:pPr>
            <a:endParaRPr lang="en-US">
              <a:latin typeface="Palatino"/>
              <a:cs typeface="Palatino"/>
            </a:endParaRPr>
          </a:p>
        </p:txBody>
      </p:sp>
      <p:sp>
        <p:nvSpPr>
          <p:cNvPr id="5125" name="Text Box 8"/>
          <p:cNvSpPr txBox="1">
            <a:spLocks noChangeArrowheads="1"/>
          </p:cNvSpPr>
          <p:nvPr/>
        </p:nvSpPr>
        <p:spPr bwMode="auto">
          <a:xfrm>
            <a:off x="0" y="4019550"/>
            <a:ext cx="9144000" cy="284691"/>
          </a:xfrm>
          <a:prstGeom prst="rect">
            <a:avLst/>
          </a:prstGeom>
          <a:noFill/>
          <a:ln w="9525">
            <a:noFill/>
            <a:miter lim="800000"/>
          </a:ln>
        </p:spPr>
        <p:txBody>
          <a:bodyPr wrap="square" lIns="68579" tIns="34289" rIns="68579" bIns="34289">
            <a:spAutoFit/>
          </a:bodyPr>
          <a:lstStyle/>
          <a:p>
            <a:pPr algn="ctr">
              <a:spcBef>
                <a:spcPct val="50000"/>
              </a:spcBef>
            </a:pPr>
            <a:r>
              <a:rPr lang="en-US" sz="1400">
                <a:latin typeface="Palatino"/>
                <a:cs typeface="Palatino"/>
              </a:rPr>
              <a:t>(</a:t>
            </a:r>
            <a:r>
              <a:rPr lang="en-US" sz="1400" dirty="0">
                <a:latin typeface="Palatino"/>
                <a:cs typeface="Palatino"/>
              </a:rPr>
              <a:t>slides adapted from Anca Dragan)</a:t>
            </a:r>
            <a:endParaRPr lang="en-US" sz="1400" dirty="0">
              <a:latin typeface="Palatino"/>
              <a:cs typeface="Palatino"/>
            </a:endParaRPr>
          </a:p>
        </p:txBody>
      </p:sp>
      <p:pic>
        <p:nvPicPr>
          <p:cNvPr id="26625" name="Picture 1" descr="C:\Temp\ketrina\Lecture1-Introduction.png"/>
          <p:cNvPicPr>
            <a:picLocks noChangeAspect="1" noChangeArrowheads="1"/>
          </p:cNvPicPr>
          <p:nvPr/>
        </p:nvPicPr>
        <p:blipFill>
          <a:blip r:embed="rId1" cstate="print"/>
          <a:srcRect/>
          <a:stretch>
            <a:fillRect/>
          </a:stretch>
        </p:blipFill>
        <p:spPr bwMode="auto">
          <a:xfrm>
            <a:off x="2304288" y="1849712"/>
            <a:ext cx="4517136" cy="2017438"/>
          </a:xfrm>
          <a:prstGeom prst="rect">
            <a:avLst/>
          </a:prstGeom>
          <a:noFill/>
        </p:spPr>
      </p:pic>
      <p:sp>
        <p:nvSpPr>
          <p:cNvPr id="7" name="Rectangle 1"/>
          <p:cNvSpPr/>
          <p:nvPr/>
        </p:nvSpPr>
        <p:spPr>
          <a:xfrm>
            <a:off x="-1219200" y="4859424"/>
            <a:ext cx="12039600" cy="307777"/>
          </a:xfrm>
          <a:prstGeom prst="rect">
            <a:avLst/>
          </a:prstGeom>
        </p:spPr>
        <p:txBody>
          <a:bodyPr wrap="squar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spcBef>
                <a:spcPct val="50000"/>
              </a:spcBef>
            </a:pPr>
            <a:r>
              <a:rPr lang="en-US" sz="1400" dirty="0">
                <a:latin typeface="Calibri" panose="020F0502020204030204"/>
                <a:cs typeface="Calibri" panose="020F0502020204030204"/>
              </a:rPr>
              <a:t>Slides by Dan Klein, Pieter </a:t>
            </a:r>
            <a:r>
              <a:rPr lang="en-US" sz="1400" dirty="0" err="1">
                <a:latin typeface="Calibri" panose="020F0502020204030204"/>
                <a:cs typeface="Calibri" panose="020F0502020204030204"/>
              </a:rPr>
              <a:t>Abbeel</a:t>
            </a:r>
            <a:r>
              <a:rPr lang="en-US" sz="1400" dirty="0">
                <a:latin typeface="Calibri" panose="020F0502020204030204"/>
                <a:cs typeface="Calibri" panose="020F0502020204030204"/>
              </a:rPr>
              <a:t>, Anca </a:t>
            </a:r>
            <a:r>
              <a:rPr lang="en-US" sz="1400" dirty="0" err="1">
                <a:latin typeface="Calibri" panose="020F0502020204030204"/>
                <a:cs typeface="Calibri" panose="020F0502020204030204"/>
              </a:rPr>
              <a:t>Dragan</a:t>
            </a:r>
            <a:r>
              <a:rPr lang="en-US" sz="1400" dirty="0">
                <a:latin typeface="Calibri" panose="020F0502020204030204"/>
                <a:cs typeface="Calibri" panose="020F0502020204030204"/>
              </a:rPr>
              <a:t> (</a:t>
            </a:r>
            <a:r>
              <a:rPr lang="en-US" sz="1400" dirty="0" err="1">
                <a:latin typeface="Calibri" panose="020F0502020204030204"/>
                <a:cs typeface="Calibri" panose="020F0502020204030204"/>
              </a:rPr>
              <a:t>ai.berkeley.edu</a:t>
            </a:r>
            <a:r>
              <a:rPr lang="en-US" sz="1400" dirty="0">
                <a:latin typeface="Calibri" panose="020F0502020204030204"/>
                <a:cs typeface="Calibri" panose="020F0502020204030204"/>
              </a:rPr>
              <a:t>)</a:t>
            </a:r>
            <a:endParaRPr lang="en-US" sz="1400" dirty="0">
              <a:latin typeface="Calibri" panose="020F0502020204030204"/>
              <a:cs typeface="Calibri" panose="020F050202020403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a:t>Sofia</a:t>
            </a:r>
            <a:endParaRPr lang="ar-SA" dirty="0"/>
          </a:p>
        </p:txBody>
      </p:sp>
      <p:pic>
        <p:nvPicPr>
          <p:cNvPr id="4" name="وسائط عبر الإنترنت 3" title="Hot Robot At SXSW Says She Wants To Destroy Humans | The Pulse">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1433513" y="1047750"/>
            <a:ext cx="6276975" cy="3546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a:t>Sofia &amp; “indeed” default answer</a:t>
            </a:r>
            <a:endParaRPr lang="ar-SA" dirty="0"/>
          </a:p>
        </p:txBody>
      </p:sp>
      <p:pic>
        <p:nvPicPr>
          <p:cNvPr id="4" name="وسائط عبر الإنترنت 3" title="We Talked To Sophia — The AI Robot That Once Said It Would 'Destroy Humans'">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1433513" y="1047750"/>
            <a:ext cx="6276975" cy="3546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b="0" i="0" dirty="0">
                <a:solidFill>
                  <a:srgbClr val="444444"/>
                </a:solidFill>
                <a:effectLst/>
                <a:latin typeface="Roboto"/>
              </a:rPr>
              <a:t>Deadly orders and rules that </a:t>
            </a:r>
            <a:r>
              <a:rPr lang="en-US" b="0" i="0" dirty="0" err="1">
                <a:solidFill>
                  <a:srgbClr val="444444"/>
                </a:solidFill>
                <a:effectLst/>
                <a:latin typeface="Roboto"/>
              </a:rPr>
              <a:t>Blinly</a:t>
            </a:r>
            <a:r>
              <a:rPr lang="en-US" b="0" i="0" dirty="0">
                <a:solidFill>
                  <a:srgbClr val="444444"/>
                </a:solidFill>
                <a:effectLst/>
                <a:latin typeface="Roboto"/>
              </a:rPr>
              <a:t> applied</a:t>
            </a:r>
            <a:endParaRPr lang="ar-SA" dirty="0"/>
          </a:p>
        </p:txBody>
      </p:sp>
      <p:sp>
        <p:nvSpPr>
          <p:cNvPr id="3" name="عنصر نائب للمحتوى 2"/>
          <p:cNvSpPr>
            <a:spLocks noGrp="1"/>
          </p:cNvSpPr>
          <p:nvPr>
            <p:ph idx="1"/>
          </p:nvPr>
        </p:nvSpPr>
        <p:spPr/>
        <p:txBody>
          <a:bodyPr/>
          <a:lstStyle/>
          <a:p>
            <a:r>
              <a:rPr lang="en-US" b="0" i="0" dirty="0">
                <a:solidFill>
                  <a:srgbClr val="444444"/>
                </a:solidFill>
                <a:effectLst/>
                <a:latin typeface="Roboto"/>
              </a:rPr>
              <a:t>Rules: The mom said “if you keep doing this crap, I will tell Blinky to cook you for diner”</a:t>
            </a:r>
            <a:endParaRPr lang="en-US" b="0" i="0" dirty="0">
              <a:solidFill>
                <a:srgbClr val="444444"/>
              </a:solidFill>
              <a:effectLst/>
              <a:latin typeface="Roboto"/>
            </a:endParaRPr>
          </a:p>
          <a:p>
            <a:endParaRPr lang="en-US" b="0" i="0" dirty="0">
              <a:solidFill>
                <a:srgbClr val="444444"/>
              </a:solidFill>
              <a:effectLst/>
              <a:latin typeface="Roboto"/>
            </a:endParaRPr>
          </a:p>
          <a:p>
            <a:pPr algn="l"/>
            <a:r>
              <a:rPr lang="en-US" b="0" i="0" dirty="0">
                <a:solidFill>
                  <a:srgbClr val="444444"/>
                </a:solidFill>
                <a:effectLst/>
                <a:latin typeface="Roboto"/>
              </a:rPr>
              <a:t>Orders: Alex, “kill me, kill my parents, kill everybody ……”</a:t>
            </a:r>
            <a:endParaRPr lang="en-US" b="0" i="0" dirty="0">
              <a:solidFill>
                <a:srgbClr val="444444"/>
              </a:solidFill>
              <a:effectLst/>
              <a:latin typeface="Roboto"/>
            </a:endParaRPr>
          </a:p>
          <a:p>
            <a:endParaRPr lang="ar-SA"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a:t>Types of AI</a:t>
            </a:r>
            <a:endParaRPr lang="ar-SA"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22450" y="0"/>
            <a:ext cx="5497513"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pic>
        <p:nvPicPr>
          <p:cNvPr id="4" name="وسائط عبر الإنترنت 3" title="مراجعه المساعد الرقمي العربي لجوجل 2019">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458530" y="361950"/>
            <a:ext cx="8226939" cy="4648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a:t>Alexa helps to solve assignments </a:t>
            </a:r>
            <a:r>
              <a:rPr lang="en-US" dirty="0">
                <a:sym typeface="Wingdings" panose="05000000000000000000" pitchFamily="2" charset="2"/>
              </a:rPr>
              <a:t></a:t>
            </a:r>
            <a:endParaRPr lang="ar-SA" dirty="0"/>
          </a:p>
        </p:txBody>
      </p:sp>
      <p:pic>
        <p:nvPicPr>
          <p:cNvPr id="4" name="وسائط عبر الإنترنت 3" title="Kid Uses Alexa To Complete His Homework">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2208213" y="1047750"/>
            <a:ext cx="4729162" cy="3546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a:t>AI powered Apps (Elsa App)  </a:t>
            </a:r>
            <a:endParaRPr lang="ar-SA" dirty="0"/>
          </a:p>
        </p:txBody>
      </p:sp>
      <p:sp>
        <p:nvSpPr>
          <p:cNvPr id="3" name="عنصر نائب للمحتوى 2"/>
          <p:cNvSpPr>
            <a:spLocks noGrp="1"/>
          </p:cNvSpPr>
          <p:nvPr>
            <p:ph idx="1"/>
          </p:nvPr>
        </p:nvSpPr>
        <p:spPr/>
        <p:txBody>
          <a:bodyPr/>
          <a:lstStyle/>
          <a:p>
            <a:endParaRPr lang="ar-SA" dirty="0"/>
          </a:p>
        </p:txBody>
      </p:sp>
      <p:pic>
        <p:nvPicPr>
          <p:cNvPr id="6" name="صورة 5"/>
          <p:cNvPicPr>
            <a:picLocks noChangeAspect="1"/>
          </p:cNvPicPr>
          <p:nvPr/>
        </p:nvPicPr>
        <p:blipFill>
          <a:blip r:embed="rId1"/>
          <a:stretch>
            <a:fillRect/>
          </a:stretch>
        </p:blipFill>
        <p:spPr>
          <a:xfrm>
            <a:off x="2819400" y="729189"/>
            <a:ext cx="2832155" cy="438151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a:solidFill>
                  <a:schemeClr val="tx1"/>
                </a:solidFill>
              </a:rPr>
              <a:t>Today</a:t>
            </a:r>
            <a:endParaRPr lang="en-US">
              <a:solidFill>
                <a:schemeClr val="tx1"/>
              </a:solidFill>
            </a:endParaRPr>
          </a:p>
        </p:txBody>
      </p:sp>
      <p:sp>
        <p:nvSpPr>
          <p:cNvPr id="9219" name="Rectangle 3"/>
          <p:cNvSpPr>
            <a:spLocks noGrp="1" noChangeArrowheads="1"/>
          </p:cNvSpPr>
          <p:nvPr>
            <p:ph idx="1"/>
          </p:nvPr>
        </p:nvSpPr>
        <p:spPr>
          <a:xfrm>
            <a:off x="838200" y="838200"/>
            <a:ext cx="4495800" cy="3927873"/>
          </a:xfrm>
        </p:spPr>
        <p:txBody>
          <a:bodyPr/>
          <a:lstStyle/>
          <a:p>
            <a:pPr eaLnBrk="1" hangingPunct="1"/>
            <a:endParaRPr lang="en-US" sz="600" dirty="0"/>
          </a:p>
          <a:p>
            <a:pPr eaLnBrk="1" hangingPunct="1"/>
            <a:r>
              <a:rPr lang="en-US" dirty="0"/>
              <a:t>What is artificial intelligence?</a:t>
            </a:r>
            <a:endParaRPr lang="en-US" dirty="0"/>
          </a:p>
          <a:p>
            <a:pPr eaLnBrk="1" hangingPunct="1"/>
            <a:endParaRPr lang="en-US" dirty="0"/>
          </a:p>
          <a:p>
            <a:pPr eaLnBrk="1" hangingPunct="1"/>
            <a:r>
              <a:rPr lang="en-US" dirty="0"/>
              <a:t>Where did it come from/What can AI do?</a:t>
            </a:r>
            <a:endParaRPr lang="en-US" dirty="0"/>
          </a:p>
          <a:p>
            <a:pPr lvl="1"/>
            <a:r>
              <a:rPr lang="en-US" dirty="0"/>
              <a:t>What should we and shouldn’t we worry about? What can we do about the things we should worry about?</a:t>
            </a:r>
            <a:endParaRPr lang="en-US" dirty="0"/>
          </a:p>
          <a:p>
            <a:pPr eaLnBrk="1" hangingPunct="1"/>
            <a:endParaRPr lang="en-US" dirty="0"/>
          </a:p>
          <a:p>
            <a:pPr eaLnBrk="1" hangingPunct="1"/>
            <a:r>
              <a:rPr lang="en-US" dirty="0"/>
              <a:t>What is this course?</a:t>
            </a:r>
            <a:endParaRPr lang="en-US" dirty="0"/>
          </a:p>
        </p:txBody>
      </p:sp>
      <p:pic>
        <p:nvPicPr>
          <p:cNvPr id="22529" name="Picture 1" descr="C:\Temp\ketrina\Today.png"/>
          <p:cNvPicPr>
            <a:picLocks noChangeAspect="1" noChangeArrowheads="1"/>
          </p:cNvPicPr>
          <p:nvPr/>
        </p:nvPicPr>
        <p:blipFill>
          <a:blip r:embed="rId1" cstate="print"/>
          <a:srcRect/>
          <a:stretch>
            <a:fillRect/>
          </a:stretch>
        </p:blipFill>
        <p:spPr bwMode="auto">
          <a:xfrm>
            <a:off x="5334000" y="1123950"/>
            <a:ext cx="3037390" cy="3400425"/>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t>What is AI?</a:t>
            </a:r>
            <a:endParaRPr lang="en-US"/>
          </a:p>
        </p:txBody>
      </p:sp>
      <p:sp>
        <p:nvSpPr>
          <p:cNvPr id="11279" name="Text Box 16"/>
          <p:cNvSpPr txBox="1">
            <a:spLocks noChangeArrowheads="1"/>
          </p:cNvSpPr>
          <p:nvPr/>
        </p:nvSpPr>
        <p:spPr bwMode="auto">
          <a:xfrm>
            <a:off x="2152650" y="1047750"/>
            <a:ext cx="5543550" cy="434578"/>
          </a:xfrm>
          <a:prstGeom prst="rect">
            <a:avLst/>
          </a:prstGeom>
          <a:noFill/>
          <a:ln w="9525">
            <a:noFill/>
            <a:miter lim="800000"/>
          </a:ln>
        </p:spPr>
        <p:txBody>
          <a:bodyPr lIns="68579" tIns="34289" rIns="68579" bIns="34289">
            <a:spAutoFit/>
          </a:bodyPr>
          <a:lstStyle/>
          <a:p>
            <a:pPr>
              <a:spcBef>
                <a:spcPct val="50000"/>
              </a:spcBef>
            </a:pPr>
            <a:r>
              <a:rPr lang="en-US" sz="2400" dirty="0">
                <a:latin typeface="Palatino"/>
                <a:cs typeface="Palatino"/>
              </a:rPr>
              <a:t>The science of making machines that:</a:t>
            </a:r>
            <a:endParaRPr lang="en-US" sz="2400" dirty="0">
              <a:latin typeface="Palatino"/>
              <a:cs typeface="Palatino"/>
            </a:endParaRPr>
          </a:p>
        </p:txBody>
      </p:sp>
      <p:sp>
        <p:nvSpPr>
          <p:cNvPr id="7" name="TextBox 6"/>
          <p:cNvSpPr txBox="1"/>
          <p:nvPr/>
        </p:nvSpPr>
        <p:spPr>
          <a:xfrm>
            <a:off x="304800" y="2114550"/>
            <a:ext cx="2133600" cy="707886"/>
          </a:xfrm>
          <a:prstGeom prst="rect">
            <a:avLst/>
          </a:prstGeom>
          <a:noFill/>
        </p:spPr>
        <p:txBody>
          <a:bodyPr wrap="square" rtlCol="0">
            <a:spAutoFit/>
          </a:bodyPr>
          <a:lstStyle/>
          <a:p>
            <a:pPr algn="ctr"/>
            <a:r>
              <a:rPr lang="en-US" sz="2000" dirty="0">
                <a:solidFill>
                  <a:schemeClr val="accent2"/>
                </a:solidFill>
                <a:latin typeface="Palatino"/>
                <a:cs typeface="Palatino"/>
              </a:rPr>
              <a:t>Think like people</a:t>
            </a:r>
            <a:endParaRPr lang="en-US" sz="2000" dirty="0">
              <a:solidFill>
                <a:schemeClr val="accent2"/>
              </a:solidFill>
              <a:latin typeface="Palatino"/>
              <a:cs typeface="Palatino"/>
            </a:endParaRPr>
          </a:p>
        </p:txBody>
      </p:sp>
      <p:sp>
        <p:nvSpPr>
          <p:cNvPr id="8" name="TextBox 7"/>
          <p:cNvSpPr txBox="1"/>
          <p:nvPr/>
        </p:nvSpPr>
        <p:spPr>
          <a:xfrm>
            <a:off x="304800" y="3650218"/>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Act like people</a:t>
            </a:r>
            <a:endParaRPr lang="en-US" sz="2000" dirty="0">
              <a:solidFill>
                <a:schemeClr val="accent2"/>
              </a:solidFill>
              <a:latin typeface="Palatino"/>
              <a:cs typeface="Palatino"/>
            </a:endParaRPr>
          </a:p>
        </p:txBody>
      </p:sp>
      <p:sp>
        <p:nvSpPr>
          <p:cNvPr id="9" name="TextBox 8"/>
          <p:cNvSpPr txBox="1"/>
          <p:nvPr/>
        </p:nvSpPr>
        <p:spPr>
          <a:xfrm>
            <a:off x="6629400" y="2114550"/>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Think rationally</a:t>
            </a:r>
            <a:endParaRPr lang="en-US" sz="2000" dirty="0">
              <a:solidFill>
                <a:schemeClr val="accent2"/>
              </a:solidFill>
              <a:latin typeface="Palatino"/>
              <a:cs typeface="Palatino"/>
            </a:endParaRPr>
          </a:p>
        </p:txBody>
      </p:sp>
      <p:sp>
        <p:nvSpPr>
          <p:cNvPr id="10" name="TextBox 9"/>
          <p:cNvSpPr txBox="1"/>
          <p:nvPr/>
        </p:nvSpPr>
        <p:spPr>
          <a:xfrm>
            <a:off x="6629400" y="3650218"/>
            <a:ext cx="2133600" cy="400110"/>
          </a:xfrm>
          <a:prstGeom prst="rect">
            <a:avLst/>
          </a:prstGeom>
          <a:noFill/>
        </p:spPr>
        <p:txBody>
          <a:bodyPr wrap="square" rtlCol="0">
            <a:spAutoFit/>
          </a:bodyPr>
          <a:lstStyle/>
          <a:p>
            <a:pPr algn="ctr"/>
            <a:r>
              <a:rPr lang="en-US" sz="2000" dirty="0">
                <a:solidFill>
                  <a:schemeClr val="accent2"/>
                </a:solidFill>
                <a:latin typeface="Palatino"/>
                <a:cs typeface="Palatino"/>
              </a:rPr>
              <a:t>Act rationally</a:t>
            </a:r>
            <a:endParaRPr lang="en-US" sz="2000" dirty="0">
              <a:solidFill>
                <a:schemeClr val="accent2"/>
              </a:solidFill>
              <a:latin typeface="Palatino"/>
              <a:cs typeface="Palatino"/>
            </a:endParaRPr>
          </a:p>
        </p:txBody>
      </p:sp>
      <p:pic>
        <p:nvPicPr>
          <p:cNvPr id="2" name="Picture 1" descr="C:\Users\Dan\AppData\Local\Microsoft\Windows\Temporary Internet Files\Content.IE5\G6UMHP36\WhatIsAI.png"/>
          <p:cNvPicPr>
            <a:picLocks noChangeAspect="1" noChangeArrowheads="1"/>
          </p:cNvPicPr>
          <p:nvPr/>
        </p:nvPicPr>
        <p:blipFill>
          <a:blip r:embed="rId1" cstate="print"/>
          <a:srcRect/>
          <a:stretch>
            <a:fillRect/>
          </a:stretch>
        </p:blipFill>
        <p:spPr bwMode="auto">
          <a:xfrm>
            <a:off x="2514600" y="1657350"/>
            <a:ext cx="4064000" cy="3048000"/>
          </a:xfrm>
          <a:prstGeom prst="rect">
            <a:avLst/>
          </a:prstGeom>
          <a:noFill/>
        </p:spPr>
      </p:pic>
      <p:sp>
        <p:nvSpPr>
          <p:cNvPr id="11" name="Rectangle 10"/>
          <p:cNvSpPr/>
          <p:nvPr/>
        </p:nvSpPr>
        <p:spPr>
          <a:xfrm>
            <a:off x="311624"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2" name="Rectangle 11"/>
          <p:cNvSpPr/>
          <p:nvPr/>
        </p:nvSpPr>
        <p:spPr>
          <a:xfrm>
            <a:off x="4523096" y="1504950"/>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3" name="Rectangle 12"/>
          <p:cNvSpPr/>
          <p:nvPr/>
        </p:nvSpPr>
        <p:spPr>
          <a:xfrm>
            <a:off x="311624" y="318703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
        <p:nvSpPr>
          <p:cNvPr id="14" name="Rectangle 13"/>
          <p:cNvSpPr/>
          <p:nvPr/>
        </p:nvSpPr>
        <p:spPr>
          <a:xfrm>
            <a:off x="4523096" y="3194998"/>
            <a:ext cx="4191000" cy="1676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Palatino"/>
              <a:cs typeface="Palati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p:cNvSpPr>
            <a:spLocks noGrp="1" noChangeArrowheads="1"/>
          </p:cNvSpPr>
          <p:nvPr>
            <p:ph type="title"/>
          </p:nvPr>
        </p:nvSpPr>
        <p:spPr/>
        <p:txBody>
          <a:bodyPr rIns="99058"/>
          <a:lstStyle/>
          <a:p>
            <a:r>
              <a:rPr lang="en-US"/>
              <a:t>Rational Decisions</a:t>
            </a:r>
            <a:endParaRPr lang="en-US"/>
          </a:p>
        </p:txBody>
      </p:sp>
      <p:sp>
        <p:nvSpPr>
          <p:cNvPr id="12292" name="Rectangle 5"/>
          <p:cNvSpPr/>
          <p:nvPr/>
        </p:nvSpPr>
        <p:spPr bwMode="auto">
          <a:xfrm>
            <a:off x="1524000" y="1123950"/>
            <a:ext cx="6858000" cy="1933575"/>
          </a:xfrm>
          <a:prstGeom prst="rect">
            <a:avLst/>
          </a:prstGeom>
          <a:noFill/>
          <a:ln w="12700">
            <a:noFill/>
            <a:miter lim="800000"/>
          </a:ln>
        </p:spPr>
        <p:txBody>
          <a:bodyPr lIns="0" tIns="0" rIns="30479" bIns="0"/>
          <a:lstStyle/>
          <a:p>
            <a:pPr marL="29845">
              <a:spcBef>
                <a:spcPts val="750"/>
              </a:spcBef>
            </a:pPr>
            <a:r>
              <a:rPr lang="en-US" dirty="0">
                <a:latin typeface="Palatino"/>
                <a:cs typeface="Palatino"/>
              </a:rPr>
              <a:t>  We’ll use the term </a:t>
            </a:r>
            <a:r>
              <a:rPr lang="en-US" b="1" dirty="0">
                <a:latin typeface="Palatino"/>
                <a:cs typeface="Palatino"/>
              </a:rPr>
              <a:t>rational</a:t>
            </a:r>
            <a:r>
              <a:rPr lang="en-US" dirty="0">
                <a:latin typeface="Palatino"/>
                <a:cs typeface="Palatino"/>
              </a:rPr>
              <a:t> in a very specific, technical way:</a:t>
            </a:r>
            <a:endParaRPr lang="en-US" dirty="0">
              <a:latin typeface="Palatino"/>
              <a:cs typeface="Palatino"/>
            </a:endParaRPr>
          </a:p>
          <a:p>
            <a:pPr marL="372745" lvl="1">
              <a:spcBef>
                <a:spcPts val="750"/>
              </a:spcBef>
              <a:buSzPct val="125000"/>
              <a:buFont typeface="Wingdings" panose="05000000000000000000" pitchFamily="2" charset="2"/>
              <a:buChar char="§"/>
            </a:pPr>
            <a:r>
              <a:rPr lang="en-US" dirty="0">
                <a:latin typeface="Palatino"/>
                <a:cs typeface="Palatino"/>
              </a:rPr>
              <a:t> Rational: maximally achieving pre-defined goals</a:t>
            </a:r>
            <a:endParaRPr lang="en-US" i="1" dirty="0">
              <a:latin typeface="Palatino"/>
              <a:cs typeface="Palatino"/>
            </a:endParaRPr>
          </a:p>
          <a:p>
            <a:pPr marL="372745" lvl="1">
              <a:spcBef>
                <a:spcPts val="750"/>
              </a:spcBef>
              <a:buSzPct val="125000"/>
              <a:buFont typeface="Wingdings" panose="05000000000000000000" pitchFamily="2" charset="2"/>
              <a:buChar char="§"/>
            </a:pPr>
            <a:r>
              <a:rPr lang="en-US" dirty="0">
                <a:latin typeface="Palatino"/>
                <a:cs typeface="Palatino"/>
              </a:rPr>
              <a:t> Rationality</a:t>
            </a:r>
            <a:r>
              <a:rPr lang="en-US" b="1" dirty="0">
                <a:latin typeface="Palatino"/>
                <a:cs typeface="Palatino"/>
              </a:rPr>
              <a:t> </a:t>
            </a:r>
            <a:r>
              <a:rPr lang="en-US" dirty="0">
                <a:latin typeface="Palatino"/>
                <a:cs typeface="Palatino"/>
              </a:rPr>
              <a:t>only concerns what decisions are made </a:t>
            </a:r>
            <a:endParaRPr lang="en-US" dirty="0">
              <a:latin typeface="Palatino"/>
              <a:cs typeface="Palatino"/>
            </a:endParaRPr>
          </a:p>
          <a:p>
            <a:pPr marL="372745" lvl="1">
              <a:spcBef>
                <a:spcPts val="750"/>
              </a:spcBef>
              <a:buSzPct val="125000"/>
            </a:pPr>
            <a:r>
              <a:rPr lang="en-US" dirty="0">
                <a:latin typeface="Palatino"/>
                <a:cs typeface="Palatino"/>
              </a:rPr>
              <a:t>   (not the thought process behind them)</a:t>
            </a:r>
            <a:endParaRPr lang="en-US" dirty="0">
              <a:latin typeface="Palatino"/>
              <a:cs typeface="Palatino"/>
            </a:endParaRPr>
          </a:p>
          <a:p>
            <a:pPr marL="372745" lvl="1">
              <a:spcBef>
                <a:spcPts val="750"/>
              </a:spcBef>
              <a:buSzPct val="125000"/>
              <a:buFont typeface="Wingdings" panose="05000000000000000000" pitchFamily="2" charset="2"/>
              <a:buChar char="§"/>
            </a:pPr>
            <a:r>
              <a:rPr lang="en-US" dirty="0">
                <a:latin typeface="Palatino"/>
                <a:cs typeface="Palatino"/>
              </a:rPr>
              <a:t> Goals are expressed in terms of the </a:t>
            </a:r>
            <a:r>
              <a:rPr lang="en-US" b="1" dirty="0">
                <a:latin typeface="Palatino"/>
                <a:cs typeface="Palatino"/>
              </a:rPr>
              <a:t>utility</a:t>
            </a:r>
            <a:r>
              <a:rPr lang="en-US" dirty="0">
                <a:latin typeface="Palatino"/>
                <a:cs typeface="Palatino"/>
              </a:rPr>
              <a:t> of outcomes</a:t>
            </a:r>
            <a:endParaRPr lang="en-US" dirty="0">
              <a:latin typeface="Palatino"/>
              <a:cs typeface="Palatino"/>
            </a:endParaRPr>
          </a:p>
          <a:p>
            <a:pPr marL="372745" lvl="1">
              <a:spcBef>
                <a:spcPts val="750"/>
              </a:spcBef>
              <a:buClr>
                <a:srgbClr val="1212D2"/>
              </a:buClr>
              <a:buSzPct val="125000"/>
              <a:buFont typeface="Wingdings" panose="05000000000000000000" pitchFamily="2" charset="2"/>
              <a:buChar char="§"/>
            </a:pPr>
            <a:r>
              <a:rPr lang="en-US" dirty="0">
                <a:solidFill>
                  <a:srgbClr val="1212D2"/>
                </a:solidFill>
                <a:latin typeface="Palatino"/>
                <a:cs typeface="Palatino"/>
              </a:rPr>
              <a:t> Being rational means </a:t>
            </a:r>
            <a:r>
              <a:rPr lang="en-US" b="1" dirty="0">
                <a:solidFill>
                  <a:srgbClr val="1212D2"/>
                </a:solidFill>
                <a:latin typeface="Palatino"/>
                <a:cs typeface="Palatino"/>
              </a:rPr>
              <a:t>maximizing your expected utility</a:t>
            </a:r>
            <a:endParaRPr lang="en-US" b="1" dirty="0">
              <a:solidFill>
                <a:srgbClr val="1212D2"/>
              </a:solidFill>
              <a:latin typeface="Palatino"/>
              <a:cs typeface="Palatino"/>
            </a:endParaRPr>
          </a:p>
        </p:txBody>
      </p:sp>
      <p:sp>
        <p:nvSpPr>
          <p:cNvPr id="24582" name="Rectangle 6"/>
          <p:cNvSpPr/>
          <p:nvPr/>
        </p:nvSpPr>
        <p:spPr bwMode="auto">
          <a:xfrm>
            <a:off x="0" y="3714750"/>
            <a:ext cx="9144000" cy="714375"/>
          </a:xfrm>
          <a:prstGeom prst="rect">
            <a:avLst/>
          </a:prstGeom>
          <a:noFill/>
          <a:ln w="12700">
            <a:noFill/>
            <a:miter lim="800000"/>
          </a:ln>
        </p:spPr>
        <p:txBody>
          <a:bodyPr lIns="0" tIns="0" rIns="30479" bIns="0"/>
          <a:lstStyle/>
          <a:p>
            <a:pPr marL="29845" algn="ctr">
              <a:spcBef>
                <a:spcPts val="750"/>
              </a:spcBef>
            </a:pPr>
            <a:r>
              <a:rPr lang="en-US" sz="2000" dirty="0">
                <a:latin typeface="Palatino"/>
                <a:cs typeface="Palatino"/>
              </a:rPr>
              <a:t>A better title for this course would be:</a:t>
            </a:r>
            <a:endParaRPr lang="en-US" sz="2000" dirty="0">
              <a:latin typeface="Palatino"/>
              <a:cs typeface="Palatino"/>
            </a:endParaRPr>
          </a:p>
          <a:p>
            <a:pPr marL="29845" algn="ctr">
              <a:spcBef>
                <a:spcPts val="750"/>
              </a:spcBef>
            </a:pPr>
            <a:r>
              <a:rPr lang="en-US" sz="2800" b="1" dirty="0">
                <a:solidFill>
                  <a:srgbClr val="1212D2"/>
                </a:solidFill>
                <a:latin typeface="Palatino"/>
                <a:cs typeface="Palatino"/>
              </a:rPr>
              <a:t>Computational Rationality</a:t>
            </a:r>
            <a:endParaRPr lang="en-US" sz="2800" b="1" dirty="0">
              <a:solidFill>
                <a:srgbClr val="1212D2"/>
              </a:solidFill>
              <a:latin typeface="Palatino"/>
              <a:cs typeface="Palatino"/>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5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 y="0"/>
            <a:ext cx="9144001" cy="5143500"/>
          </a:xfrm>
          <a:prstGeom prst="rect">
            <a:avLst/>
          </a:prstGeom>
        </p:spPr>
      </p:pic>
      <p:sp>
        <p:nvSpPr>
          <p:cNvPr id="4" name="مربع نص 3"/>
          <p:cNvSpPr txBox="1"/>
          <p:nvPr/>
        </p:nvSpPr>
        <p:spPr>
          <a:xfrm>
            <a:off x="4594485" y="209550"/>
            <a:ext cx="4572000" cy="923330"/>
          </a:xfrm>
          <a:prstGeom prst="rect">
            <a:avLst/>
          </a:prstGeom>
          <a:noFill/>
        </p:spPr>
        <p:txBody>
          <a:bodyPr wrap="square">
            <a:spAutoFit/>
          </a:bodyPr>
          <a:lstStyle/>
          <a:p>
            <a:r>
              <a:rPr lang="en-US" dirty="0"/>
              <a:t>Robots look like this. We have autonomous cars that figure out how to take us to our destination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514350"/>
            <a:ext cx="9144000" cy="2100573"/>
          </a:xfrm>
          <a:prstGeom prst="rect">
            <a:avLst/>
          </a:prstGeom>
          <a:noFill/>
          <a:ln w="9525">
            <a:noFill/>
            <a:miter lim="800000"/>
          </a:ln>
        </p:spPr>
        <p:txBody>
          <a:bodyPr wrap="square" lIns="68579" tIns="34289" rIns="68579" bIns="34289">
            <a:spAutoFit/>
          </a:bodyPr>
          <a:lstStyle/>
          <a:p>
            <a:pPr algn="ctr"/>
            <a:r>
              <a:rPr lang="en-US" sz="6600" dirty="0">
                <a:latin typeface="Palatino"/>
                <a:cs typeface="Palatino"/>
              </a:rPr>
              <a:t>Maximize Your</a:t>
            </a:r>
            <a:endParaRPr lang="en-US" sz="6600" dirty="0">
              <a:latin typeface="Palatino"/>
              <a:cs typeface="Palatino"/>
            </a:endParaRPr>
          </a:p>
          <a:p>
            <a:pPr algn="ctr"/>
            <a:r>
              <a:rPr lang="en-US" sz="6600" dirty="0">
                <a:latin typeface="Palatino"/>
                <a:cs typeface="Palatino"/>
              </a:rPr>
              <a:t>Expected Utility</a:t>
            </a:r>
            <a:endParaRPr lang="en-US" sz="6600" dirty="0">
              <a:latin typeface="Palatino"/>
              <a:cs typeface="Palatino"/>
            </a:endParaRPr>
          </a:p>
        </p:txBody>
      </p:sp>
      <p:pic>
        <p:nvPicPr>
          <p:cNvPr id="4" name="Picture 1"/>
          <p:cNvPicPr>
            <a:picLocks noChangeAspect="1" noChangeArrowheads="1"/>
          </p:cNvPicPr>
          <p:nvPr/>
        </p:nvPicPr>
        <p:blipFill>
          <a:blip r:embed="rId1" cstate="print"/>
          <a:srcRect/>
          <a:stretch>
            <a:fillRect/>
          </a:stretch>
        </p:blipFill>
        <p:spPr bwMode="auto">
          <a:xfrm>
            <a:off x="2916936" y="2647950"/>
            <a:ext cx="3308913" cy="2162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22" name="Picture 2" descr="http://upload.wikimedia.org/wikipedia/commons/thumb/1/1a/Gray728.svg/1000px-Gray728.svg.png"/>
          <p:cNvPicPr>
            <a:picLocks noChangeAspect="1" noChangeArrowheads="1"/>
          </p:cNvPicPr>
          <p:nvPr/>
        </p:nvPicPr>
        <p:blipFill>
          <a:blip r:embed="rId1" cstate="print"/>
          <a:srcRect/>
          <a:stretch>
            <a:fillRect/>
          </a:stretch>
        </p:blipFill>
        <p:spPr bwMode="auto">
          <a:xfrm>
            <a:off x="4648200" y="1200150"/>
            <a:ext cx="4114800" cy="2937967"/>
          </a:xfrm>
          <a:prstGeom prst="rect">
            <a:avLst/>
          </a:prstGeom>
          <a:noFill/>
        </p:spPr>
      </p:pic>
      <p:pic>
        <p:nvPicPr>
          <p:cNvPr id="6" name="Picture 3" descr="C:\Users\Dan\AppData\Local\Microsoft\Windows\Temporary Internet Files\Content.IE5\KK20J42Q\AboutTheBrain.png"/>
          <p:cNvPicPr preferRelativeResize="0">
            <a:picLocks noChangeArrowheads="1"/>
          </p:cNvPicPr>
          <p:nvPr/>
        </p:nvPicPr>
        <p:blipFill>
          <a:blip r:embed="rId2" cstate="print"/>
          <a:srcRect/>
          <a:stretch>
            <a:fillRect/>
          </a:stretch>
        </p:blipFill>
        <p:spPr bwMode="auto">
          <a:xfrm flipH="1">
            <a:off x="4038600" y="971549"/>
            <a:ext cx="5029200" cy="3774375"/>
          </a:xfrm>
          <a:prstGeom prst="rect">
            <a:avLst/>
          </a:prstGeom>
          <a:noFill/>
        </p:spPr>
      </p:pic>
      <p:sp>
        <p:nvSpPr>
          <p:cNvPr id="14340" name="Rectangle 5"/>
          <p:cNvSpPr>
            <a:spLocks noGrp="1" noChangeArrowheads="1"/>
          </p:cNvSpPr>
          <p:nvPr>
            <p:ph type="title"/>
          </p:nvPr>
        </p:nvSpPr>
        <p:spPr/>
        <p:txBody>
          <a:bodyPr rIns="99058"/>
          <a:lstStyle/>
          <a:p>
            <a:r>
              <a:rPr lang="en-US" dirty="0"/>
              <a:t>What About the Brain?</a:t>
            </a:r>
            <a:endParaRPr lang="en-US" dirty="0"/>
          </a:p>
        </p:txBody>
      </p:sp>
      <p:sp>
        <p:nvSpPr>
          <p:cNvPr id="5" name="Content Placeholder 2"/>
          <p:cNvSpPr txBox="1"/>
          <p:nvPr/>
        </p:nvSpPr>
        <p:spPr bwMode="auto">
          <a:xfrm>
            <a:off x="304800" y="1047750"/>
            <a:ext cx="4267200" cy="3546873"/>
          </a:xfrm>
          <a:prstGeom prst="rect">
            <a:avLst/>
          </a:prstGeom>
          <a:noFill/>
          <a:ln w="9525">
            <a:noFill/>
            <a:miter lim="800000"/>
          </a:ln>
        </p:spPr>
        <p:txBody>
          <a:bodyPr vert="horz" wrap="square" lIns="68579" tIns="34289" rIns="68579" bIns="34289" numCol="1" anchor="t" anchorCtr="0" compatLnSpc="1"/>
          <a:lstStyle/>
          <a:p>
            <a:pPr marL="257175" lvl="0" indent="-257175" eaLnBrk="0" hangingPunct="0">
              <a:spcBef>
                <a:spcPct val="20000"/>
              </a:spcBef>
              <a:buClr>
                <a:schemeClr val="accent2"/>
              </a:buClr>
              <a:buFont typeface="Wingdings" panose="05000000000000000000" pitchFamily="2" charset="2"/>
              <a:buChar char="§"/>
            </a:pPr>
            <a:r>
              <a:rPr lang="en-US" sz="2000" kern="0" dirty="0">
                <a:solidFill>
                  <a:schemeClr val="accent2"/>
                </a:solidFill>
                <a:latin typeface="Palatino"/>
                <a:cs typeface="Palatino"/>
              </a:rPr>
              <a:t>Brains (human minds) are very good at making rational decisions, but not perfect</a:t>
            </a:r>
            <a:endParaRPr lang="en-US" sz="2000" kern="0" dirty="0">
              <a:solidFill>
                <a:schemeClr val="accent2"/>
              </a:solidFill>
              <a:latin typeface="Palatino"/>
              <a:cs typeface="Palatino"/>
            </a:endParaRPr>
          </a:p>
          <a:p>
            <a:pPr marL="257175" lvl="0" indent="-257175" eaLnBrk="0" hangingPunct="0">
              <a:spcBef>
                <a:spcPct val="20000"/>
              </a:spcBef>
              <a:buClr>
                <a:schemeClr val="accent2"/>
              </a:buClr>
              <a:buFont typeface="Wingdings" panose="05000000000000000000" pitchFamily="2" charset="2"/>
              <a:buChar char="§"/>
            </a:pPr>
            <a:r>
              <a:rPr lang="en-US" sz="2000" kern="0" dirty="0">
                <a:solidFill>
                  <a:schemeClr val="accent2"/>
                </a:solidFill>
                <a:latin typeface="Palatino"/>
                <a:cs typeface="Palatino"/>
              </a:rPr>
              <a:t>Brains aren’t as modular as software, so hard to reverse engineer!</a:t>
            </a:r>
            <a:endParaRPr lang="en-US" sz="2000" kern="0" dirty="0">
              <a:solidFill>
                <a:schemeClr val="accent2"/>
              </a:solidFill>
              <a:latin typeface="Palatino"/>
              <a:cs typeface="Palatino"/>
            </a:endParaRPr>
          </a:p>
          <a:p>
            <a:pPr marL="257175" lvl="0" indent="-257175" eaLnBrk="0" hangingPunct="0">
              <a:spcBef>
                <a:spcPct val="20000"/>
              </a:spcBef>
              <a:buClr>
                <a:schemeClr val="accent2"/>
              </a:buClr>
              <a:buFont typeface="Wingdings" panose="05000000000000000000" pitchFamily="2" charset="2"/>
              <a:buChar char="§"/>
            </a:pPr>
            <a:r>
              <a:rPr lang="en-US" sz="2000" kern="0" dirty="0">
                <a:solidFill>
                  <a:schemeClr val="accent2"/>
                </a:solidFill>
                <a:latin typeface="Palatino"/>
                <a:cs typeface="Palatino"/>
              </a:rPr>
              <a:t>“Brains are to intelligence as wings are to flight”</a:t>
            </a:r>
            <a:endParaRPr lang="en-US" sz="2000" kern="0" dirty="0">
              <a:solidFill>
                <a:schemeClr val="accent2"/>
              </a:solidFill>
              <a:latin typeface="Palatino"/>
              <a:cs typeface="Palatino"/>
            </a:endParaRPr>
          </a:p>
          <a:p>
            <a:pPr marL="257175" lvl="0" indent="-257175" eaLnBrk="0" hangingPunct="0">
              <a:spcBef>
                <a:spcPct val="20000"/>
              </a:spcBef>
              <a:buClr>
                <a:schemeClr val="accent2"/>
              </a:buClr>
              <a:buFont typeface="Wingdings" panose="05000000000000000000" pitchFamily="2" charset="2"/>
              <a:buChar char="§"/>
            </a:pPr>
            <a:r>
              <a:rPr lang="en-US" sz="2000" kern="0" dirty="0">
                <a:solidFill>
                  <a:schemeClr val="accent2"/>
                </a:solidFill>
                <a:latin typeface="Palatino"/>
                <a:cs typeface="Palatino"/>
              </a:rPr>
              <a:t>Lessons learned from the brain: memory and simulation are key to decision making</a:t>
            </a:r>
            <a:endParaRPr lang="en-US" sz="2000" kern="0" dirty="0">
              <a:solidFill>
                <a:schemeClr val="accent2"/>
              </a:solidFill>
              <a:latin typeface="Palatino"/>
              <a:cs typeface="Palatino"/>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4"/>
          <p:cNvSpPr>
            <a:spLocks noGrp="1" noChangeArrowheads="1"/>
          </p:cNvSpPr>
          <p:nvPr>
            <p:ph type="title"/>
          </p:nvPr>
        </p:nvSpPr>
        <p:spPr/>
        <p:txBody>
          <a:bodyPr rIns="99058"/>
          <a:lstStyle/>
          <a:p>
            <a:r>
              <a:rPr lang="en-US"/>
              <a:t>Designing Rational Agents</a:t>
            </a:r>
            <a:endParaRPr lang="en-US"/>
          </a:p>
        </p:txBody>
      </p:sp>
      <p:sp>
        <p:nvSpPr>
          <p:cNvPr id="27653" name="Rectangle 5"/>
          <p:cNvSpPr>
            <a:spLocks noGrp="1" noChangeArrowheads="1"/>
          </p:cNvSpPr>
          <p:nvPr>
            <p:ph idx="1"/>
          </p:nvPr>
        </p:nvSpPr>
        <p:spPr>
          <a:xfrm>
            <a:off x="342900" y="1200150"/>
            <a:ext cx="4838700" cy="2895600"/>
          </a:xfrm>
        </p:spPr>
        <p:txBody>
          <a:bodyPr rIns="99058"/>
          <a:lstStyle/>
          <a:p>
            <a:pPr marL="342900" indent="-342900">
              <a:spcBef>
                <a:spcPct val="0"/>
              </a:spcBef>
              <a:buClrTx/>
            </a:pPr>
            <a:r>
              <a:rPr lang="en-US" sz="2000" dirty="0"/>
              <a:t>An </a:t>
            </a:r>
            <a:r>
              <a:rPr lang="en-US" sz="2000" b="1" dirty="0"/>
              <a:t>agent</a:t>
            </a:r>
            <a:r>
              <a:rPr lang="en-US" sz="2000" dirty="0"/>
              <a:t> is an entity that </a:t>
            </a:r>
            <a:r>
              <a:rPr lang="en-US" sz="2000" i="1" dirty="0"/>
              <a:t>perceives</a:t>
            </a:r>
            <a:r>
              <a:rPr lang="en-US" sz="2000" dirty="0"/>
              <a:t> and </a:t>
            </a:r>
            <a:r>
              <a:rPr lang="en-US" sz="2000" i="1" dirty="0"/>
              <a:t>acts</a:t>
            </a:r>
            <a:r>
              <a:rPr lang="en-US" sz="2000" dirty="0"/>
              <a:t>.</a:t>
            </a:r>
            <a:endParaRPr lang="en-US" sz="2000" dirty="0"/>
          </a:p>
          <a:p>
            <a:pPr marL="342900" indent="-342900">
              <a:spcBef>
                <a:spcPts val="1125"/>
              </a:spcBef>
              <a:buClrTx/>
            </a:pPr>
            <a:r>
              <a:rPr lang="en-US" sz="2000" dirty="0"/>
              <a:t>A </a:t>
            </a:r>
            <a:r>
              <a:rPr lang="en-US" sz="2000" b="1" dirty="0"/>
              <a:t>rational agent</a:t>
            </a:r>
            <a:r>
              <a:rPr lang="en-US" sz="2000" b="1" i="1" dirty="0"/>
              <a:t> </a:t>
            </a:r>
            <a:r>
              <a:rPr lang="en-US" sz="2000" dirty="0"/>
              <a:t>selects actions that maximize its (expected) </a:t>
            </a:r>
            <a:r>
              <a:rPr lang="en-US" sz="2000" b="1" dirty="0"/>
              <a:t>utility</a:t>
            </a:r>
            <a:r>
              <a:rPr lang="en-US" sz="2000" dirty="0"/>
              <a:t>.  </a:t>
            </a:r>
            <a:endParaRPr lang="en-US" sz="2000" dirty="0"/>
          </a:p>
          <a:p>
            <a:pPr marL="342900" indent="-342900">
              <a:spcBef>
                <a:spcPts val="1125"/>
              </a:spcBef>
              <a:buClrTx/>
            </a:pPr>
            <a:r>
              <a:rPr lang="en-US" sz="2000" dirty="0"/>
              <a:t>Characteristics of the </a:t>
            </a:r>
            <a:r>
              <a:rPr lang="en-US" sz="2000" b="1" dirty="0"/>
              <a:t>percepts, environment,</a:t>
            </a:r>
            <a:r>
              <a:rPr lang="en-US" sz="2000" dirty="0"/>
              <a:t> and </a:t>
            </a:r>
            <a:r>
              <a:rPr lang="en-US" sz="2000" b="1" dirty="0"/>
              <a:t>action space </a:t>
            </a:r>
            <a:r>
              <a:rPr lang="en-US" sz="2000" dirty="0"/>
              <a:t>dictate techniques for selecting rational actions</a:t>
            </a:r>
            <a:endParaRPr lang="en-US" sz="2000" dirty="0"/>
          </a:p>
        </p:txBody>
      </p:sp>
      <p:grpSp>
        <p:nvGrpSpPr>
          <p:cNvPr id="34" name="Group 33"/>
          <p:cNvGrpSpPr/>
          <p:nvPr/>
        </p:nvGrpSpPr>
        <p:grpSpPr>
          <a:xfrm>
            <a:off x="5562601" y="3423047"/>
            <a:ext cx="2895598" cy="1434703"/>
            <a:chOff x="4616215" y="3194447"/>
            <a:chExt cx="4052397" cy="1434703"/>
          </a:xfrm>
        </p:grpSpPr>
        <p:sp>
          <p:nvSpPr>
            <p:cNvPr id="19" name="AutoShape 7"/>
            <p:cNvSpPr/>
            <p:nvPr/>
          </p:nvSpPr>
          <p:spPr bwMode="auto">
            <a:xfrm>
              <a:off x="4616215" y="3200398"/>
              <a:ext cx="1919558" cy="1309688"/>
            </a:xfrm>
            <a:prstGeom prst="roundRect">
              <a:avLst>
                <a:gd name="adj" fmla="val 10912"/>
              </a:avLst>
            </a:prstGeom>
            <a:solidFill>
              <a:srgbClr val="9FB0D1"/>
            </a:solidFill>
            <a:ln w="12700">
              <a:solidFill>
                <a:schemeClr val="tx1"/>
              </a:solidFill>
              <a:round/>
            </a:ln>
          </p:spPr>
          <p:txBody>
            <a:bodyPr lIns="0" tIns="0" rIns="0" bIns="0"/>
            <a:lstStyle/>
            <a:p>
              <a:endParaRPr lang="en-US" sz="1600">
                <a:latin typeface="Calibri" panose="020F0502020204030204" pitchFamily="34" charset="0"/>
              </a:endParaRPr>
            </a:p>
          </p:txBody>
        </p:sp>
        <p:sp>
          <p:nvSpPr>
            <p:cNvPr id="20" name="Line 8"/>
            <p:cNvSpPr>
              <a:spLocks noChangeShapeType="1"/>
            </p:cNvSpPr>
            <p:nvPr/>
          </p:nvSpPr>
          <p:spPr bwMode="auto">
            <a:xfrm rot="10800000" flipH="1">
              <a:off x="5611414" y="3672670"/>
              <a:ext cx="0" cy="531019"/>
            </a:xfrm>
            <a:prstGeom prst="line">
              <a:avLst/>
            </a:prstGeom>
            <a:noFill/>
            <a:ln w="25400">
              <a:solidFill>
                <a:schemeClr val="tx1"/>
              </a:solidFill>
              <a:round/>
              <a:headEnd type="stealth" w="med" len="med"/>
            </a:ln>
          </p:spPr>
          <p:txBody>
            <a:bodyPr lIns="68579" tIns="34289" rIns="68579" bIns="34289"/>
            <a:lstStyle/>
            <a:p>
              <a:endParaRPr lang="en-US" sz="1600">
                <a:latin typeface="Calibri" panose="020F0502020204030204" pitchFamily="34" charset="0"/>
              </a:endParaRPr>
            </a:p>
          </p:txBody>
        </p:sp>
        <p:sp>
          <p:nvSpPr>
            <p:cNvPr id="21" name="Rectangle 9"/>
            <p:cNvSpPr/>
            <p:nvPr/>
          </p:nvSpPr>
          <p:spPr bwMode="auto">
            <a:xfrm rot="16200000">
              <a:off x="4687016" y="3598189"/>
              <a:ext cx="564897" cy="493220"/>
            </a:xfrm>
            <a:prstGeom prst="rect">
              <a:avLst/>
            </a:prstGeom>
            <a:noFill/>
            <a:ln w="12700">
              <a:noFill/>
              <a:miter lim="800000"/>
            </a:ln>
          </p:spPr>
          <p:txBody>
            <a:bodyPr lIns="0" tIns="0" rIns="30479" bIns="0"/>
            <a:lstStyle/>
            <a:p>
              <a:pPr marL="29845"/>
              <a:r>
                <a:rPr lang="en-US" sz="1600" b="1" dirty="0">
                  <a:latin typeface="Calibri" panose="020F0502020204030204" pitchFamily="34" charset="0"/>
                  <a:cs typeface="Arial" panose="020B0604020202020204" pitchFamily="34" charset="0"/>
                </a:rPr>
                <a:t>Agent</a:t>
              </a:r>
              <a:endParaRPr lang="en-US" sz="1600" b="1" dirty="0">
                <a:latin typeface="Calibri" panose="020F0502020204030204" pitchFamily="34" charset="0"/>
                <a:cs typeface="Arial" panose="020B0604020202020204" pitchFamily="34" charset="0"/>
              </a:endParaRPr>
            </a:p>
          </p:txBody>
        </p:sp>
        <p:grpSp>
          <p:nvGrpSpPr>
            <p:cNvPr id="22" name="Group 10"/>
            <p:cNvGrpSpPr/>
            <p:nvPr/>
          </p:nvGrpSpPr>
          <p:grpSpPr bwMode="auto">
            <a:xfrm>
              <a:off x="5363764" y="3748869"/>
              <a:ext cx="476250" cy="323850"/>
              <a:chOff x="0" y="0"/>
              <a:chExt cx="400" cy="272"/>
            </a:xfrm>
          </p:grpSpPr>
          <p:sp>
            <p:nvSpPr>
              <p:cNvPr id="23" name="AutoShape 11"/>
              <p:cNvSpPr/>
              <p:nvPr/>
            </p:nvSpPr>
            <p:spPr bwMode="auto">
              <a:xfrm>
                <a:off x="0" y="0"/>
                <a:ext cx="400" cy="272"/>
              </a:xfrm>
              <a:prstGeom prst="roundRect">
                <a:avLst>
                  <a:gd name="adj" fmla="val 28120"/>
                </a:avLst>
              </a:prstGeom>
              <a:solidFill>
                <a:srgbClr val="FFFFFF"/>
              </a:solidFill>
              <a:ln w="12700">
                <a:solidFill>
                  <a:schemeClr val="tx1"/>
                </a:solidFill>
                <a:round/>
              </a:ln>
            </p:spPr>
            <p:txBody>
              <a:bodyPr lIns="0" tIns="0" rIns="0" bIns="0"/>
              <a:lstStyle/>
              <a:p>
                <a:endParaRPr lang="en-US" sz="1600">
                  <a:latin typeface="Calibri" panose="020F0502020204030204" pitchFamily="34" charset="0"/>
                </a:endParaRPr>
              </a:p>
            </p:txBody>
          </p:sp>
          <p:sp>
            <p:nvSpPr>
              <p:cNvPr id="24" name="Rectangle 12"/>
              <p:cNvSpPr/>
              <p:nvPr/>
            </p:nvSpPr>
            <p:spPr bwMode="auto">
              <a:xfrm>
                <a:off x="135" y="32"/>
                <a:ext cx="139" cy="236"/>
              </a:xfrm>
              <a:prstGeom prst="rect">
                <a:avLst/>
              </a:prstGeom>
              <a:noFill/>
              <a:ln w="12700">
                <a:noFill/>
                <a:miter lim="800000"/>
              </a:ln>
            </p:spPr>
            <p:txBody>
              <a:bodyPr lIns="0" tIns="0" rIns="40639" bIns="0"/>
              <a:lstStyle/>
              <a:p>
                <a:pPr marL="29845" algn="ctr"/>
                <a:r>
                  <a:rPr lang="en-US" sz="1600" b="1" dirty="0">
                    <a:latin typeface="Calibri" panose="020F0502020204030204" pitchFamily="34" charset="0"/>
                    <a:cs typeface="Arial" panose="020B0604020202020204" pitchFamily="34" charset="0"/>
                  </a:rPr>
                  <a:t>?</a:t>
                </a:r>
                <a:endParaRPr lang="en-US" sz="1600" b="1" dirty="0">
                  <a:latin typeface="Calibri" panose="020F0502020204030204" pitchFamily="34" charset="0"/>
                  <a:cs typeface="Arial" panose="020B0604020202020204" pitchFamily="34" charset="0"/>
                </a:endParaRPr>
              </a:p>
            </p:txBody>
          </p:sp>
        </p:grpSp>
        <p:grpSp>
          <p:nvGrpSpPr>
            <p:cNvPr id="25" name="Group 13"/>
            <p:cNvGrpSpPr/>
            <p:nvPr/>
          </p:nvGrpSpPr>
          <p:grpSpPr bwMode="auto">
            <a:xfrm>
              <a:off x="5073252" y="3430191"/>
              <a:ext cx="1104900" cy="1059657"/>
              <a:chOff x="32" y="19"/>
              <a:chExt cx="928" cy="890"/>
            </a:xfrm>
          </p:grpSpPr>
          <p:sp>
            <p:nvSpPr>
              <p:cNvPr id="26" name="Rectangle 14"/>
              <p:cNvSpPr/>
              <p:nvPr/>
            </p:nvSpPr>
            <p:spPr bwMode="auto">
              <a:xfrm>
                <a:off x="84" y="19"/>
                <a:ext cx="824" cy="304"/>
              </a:xfrm>
              <a:prstGeom prst="rect">
                <a:avLst/>
              </a:prstGeom>
              <a:noFill/>
              <a:ln w="12700">
                <a:noFill/>
                <a:miter lim="800000"/>
              </a:ln>
            </p:spPr>
            <p:txBody>
              <a:bodyPr lIns="0" tIns="0" rIns="40639" bIns="0"/>
              <a:lstStyle/>
              <a:p>
                <a:pPr marL="29845" algn="ctr"/>
                <a:r>
                  <a:rPr lang="en-US" sz="1400" dirty="0">
                    <a:latin typeface="Calibri" panose="020F0502020204030204" pitchFamily="34" charset="0"/>
                    <a:cs typeface="Arial" panose="020B0604020202020204" pitchFamily="34" charset="0"/>
                  </a:rPr>
                  <a:t>Sensors</a:t>
                </a:r>
                <a:endParaRPr lang="en-US" sz="1400" dirty="0">
                  <a:latin typeface="Calibri" panose="020F0502020204030204" pitchFamily="34" charset="0"/>
                  <a:cs typeface="Arial" panose="020B0604020202020204" pitchFamily="34" charset="0"/>
                </a:endParaRPr>
              </a:p>
            </p:txBody>
          </p:sp>
          <p:sp>
            <p:nvSpPr>
              <p:cNvPr id="27" name="Rectangle 15"/>
              <p:cNvSpPr/>
              <p:nvPr/>
            </p:nvSpPr>
            <p:spPr bwMode="auto">
              <a:xfrm>
                <a:off x="32" y="661"/>
                <a:ext cx="928" cy="248"/>
              </a:xfrm>
              <a:prstGeom prst="rect">
                <a:avLst/>
              </a:prstGeom>
              <a:noFill/>
              <a:ln w="12700">
                <a:noFill/>
                <a:miter lim="800000"/>
              </a:ln>
            </p:spPr>
            <p:txBody>
              <a:bodyPr lIns="0" tIns="0" rIns="40639" bIns="0"/>
              <a:lstStyle/>
              <a:p>
                <a:pPr marL="29845" algn="ctr"/>
                <a:r>
                  <a:rPr lang="en-US" sz="1400" dirty="0">
                    <a:latin typeface="Calibri" panose="020F0502020204030204" pitchFamily="34" charset="0"/>
                    <a:cs typeface="Arial" panose="020B0604020202020204" pitchFamily="34" charset="0"/>
                  </a:rPr>
                  <a:t>Actuators</a:t>
                </a:r>
                <a:endParaRPr lang="en-US" sz="1400" dirty="0">
                  <a:latin typeface="Calibri" panose="020F0502020204030204" pitchFamily="34" charset="0"/>
                  <a:cs typeface="Arial" panose="020B0604020202020204" pitchFamily="34" charset="0"/>
                </a:endParaRPr>
              </a:p>
            </p:txBody>
          </p:sp>
        </p:grpSp>
        <p:sp>
          <p:nvSpPr>
            <p:cNvPr id="28" name="AutoShape 16"/>
            <p:cNvSpPr/>
            <p:nvPr/>
          </p:nvSpPr>
          <p:spPr bwMode="auto">
            <a:xfrm>
              <a:off x="7815475" y="3194447"/>
              <a:ext cx="853137" cy="1304925"/>
            </a:xfrm>
            <a:prstGeom prst="roundRect">
              <a:avLst>
                <a:gd name="adj" fmla="val 10944"/>
              </a:avLst>
            </a:prstGeom>
            <a:solidFill>
              <a:srgbClr val="9FB0D1"/>
            </a:solidFill>
            <a:ln w="12700">
              <a:solidFill>
                <a:schemeClr val="tx1"/>
              </a:solidFill>
              <a:round/>
            </a:ln>
          </p:spPr>
          <p:txBody>
            <a:bodyPr lIns="0" tIns="0" rIns="0" bIns="0"/>
            <a:lstStyle/>
            <a:p>
              <a:endParaRPr lang="en-US" sz="1600">
                <a:latin typeface="Calibri" panose="020F0502020204030204" pitchFamily="34" charset="0"/>
              </a:endParaRPr>
            </a:p>
          </p:txBody>
        </p:sp>
        <p:sp>
          <p:nvSpPr>
            <p:cNvPr id="29" name="Rectangle 17"/>
            <p:cNvSpPr/>
            <p:nvPr/>
          </p:nvSpPr>
          <p:spPr bwMode="auto">
            <a:xfrm rot="5400000">
              <a:off x="7696859" y="3589450"/>
              <a:ext cx="1157018" cy="493220"/>
            </a:xfrm>
            <a:prstGeom prst="rect">
              <a:avLst/>
            </a:prstGeom>
            <a:noFill/>
            <a:ln w="12700">
              <a:noFill/>
              <a:miter lim="800000"/>
            </a:ln>
          </p:spPr>
          <p:txBody>
            <a:bodyPr lIns="0" tIns="0" rIns="30479" bIns="0"/>
            <a:lstStyle/>
            <a:p>
              <a:pPr marL="29845" algn="ctr"/>
              <a:r>
                <a:rPr lang="en-US" sz="1600" b="1" dirty="0">
                  <a:latin typeface="Calibri" panose="020F0502020204030204" pitchFamily="34" charset="0"/>
                  <a:cs typeface="Arial" panose="020B0604020202020204" pitchFamily="34" charset="0"/>
                </a:rPr>
                <a:t>Environment</a:t>
              </a:r>
              <a:endParaRPr lang="en-US" sz="1600" b="1" dirty="0">
                <a:latin typeface="Calibri" panose="020F0502020204030204" pitchFamily="34" charset="0"/>
                <a:cs typeface="Arial" panose="020B0604020202020204" pitchFamily="34" charset="0"/>
              </a:endParaRPr>
            </a:p>
          </p:txBody>
        </p:sp>
        <p:sp>
          <p:nvSpPr>
            <p:cNvPr id="30" name="Line 18"/>
            <p:cNvSpPr>
              <a:spLocks noChangeShapeType="1"/>
            </p:cNvSpPr>
            <p:nvPr/>
          </p:nvSpPr>
          <p:spPr bwMode="auto">
            <a:xfrm rot="10800000" flipH="1">
              <a:off x="6182915" y="3574256"/>
              <a:ext cx="1859756" cy="0"/>
            </a:xfrm>
            <a:prstGeom prst="line">
              <a:avLst/>
            </a:prstGeom>
            <a:noFill/>
            <a:ln w="25400">
              <a:solidFill>
                <a:schemeClr val="tx1"/>
              </a:solidFill>
              <a:round/>
              <a:headEnd type="stealth" w="med" len="med"/>
            </a:ln>
          </p:spPr>
          <p:txBody>
            <a:bodyPr lIns="68579" tIns="34289" rIns="68579" bIns="34289"/>
            <a:lstStyle/>
            <a:p>
              <a:endParaRPr lang="en-US" sz="1600">
                <a:latin typeface="Calibri" panose="020F0502020204030204" pitchFamily="34" charset="0"/>
              </a:endParaRPr>
            </a:p>
          </p:txBody>
        </p:sp>
        <p:sp>
          <p:nvSpPr>
            <p:cNvPr id="31" name="Line 19"/>
            <p:cNvSpPr>
              <a:spLocks noChangeShapeType="1"/>
            </p:cNvSpPr>
            <p:nvPr/>
          </p:nvSpPr>
          <p:spPr bwMode="auto">
            <a:xfrm flipH="1">
              <a:off x="6275783" y="4324350"/>
              <a:ext cx="1760934" cy="0"/>
            </a:xfrm>
            <a:prstGeom prst="line">
              <a:avLst/>
            </a:prstGeom>
            <a:noFill/>
            <a:ln w="25400">
              <a:solidFill>
                <a:schemeClr val="tx1"/>
              </a:solidFill>
              <a:round/>
              <a:headEnd type="stealth" w="med" len="med"/>
            </a:ln>
          </p:spPr>
          <p:txBody>
            <a:bodyPr lIns="68579" tIns="34289" rIns="68579" bIns="34289"/>
            <a:lstStyle/>
            <a:p>
              <a:endParaRPr lang="en-US" sz="1600">
                <a:latin typeface="Calibri" panose="020F0502020204030204" pitchFamily="34" charset="0"/>
              </a:endParaRPr>
            </a:p>
          </p:txBody>
        </p:sp>
        <p:sp>
          <p:nvSpPr>
            <p:cNvPr id="32" name="Rectangle 20"/>
            <p:cNvSpPr/>
            <p:nvPr/>
          </p:nvSpPr>
          <p:spPr bwMode="auto">
            <a:xfrm>
              <a:off x="6682977" y="3584972"/>
              <a:ext cx="942975" cy="266700"/>
            </a:xfrm>
            <a:prstGeom prst="rect">
              <a:avLst/>
            </a:prstGeom>
            <a:noFill/>
            <a:ln w="12700">
              <a:noFill/>
              <a:miter lim="800000"/>
            </a:ln>
          </p:spPr>
          <p:txBody>
            <a:bodyPr lIns="0" tIns="0" rIns="30479" bIns="0"/>
            <a:lstStyle/>
            <a:p>
              <a:pPr marL="29845" algn="ctr"/>
              <a:r>
                <a:rPr lang="en-US" sz="1100" dirty="0">
                  <a:latin typeface="Calibri" panose="020F0502020204030204" pitchFamily="34" charset="0"/>
                  <a:cs typeface="Arial" panose="020B0604020202020204" pitchFamily="34" charset="0"/>
                </a:rPr>
                <a:t>Percepts</a:t>
              </a:r>
              <a:endParaRPr lang="en-US" sz="1100" dirty="0">
                <a:latin typeface="Calibri" panose="020F0502020204030204" pitchFamily="34" charset="0"/>
                <a:cs typeface="Arial" panose="020B0604020202020204" pitchFamily="34" charset="0"/>
              </a:endParaRPr>
            </a:p>
          </p:txBody>
        </p:sp>
        <p:sp>
          <p:nvSpPr>
            <p:cNvPr id="33" name="Rectangle 21"/>
            <p:cNvSpPr/>
            <p:nvPr/>
          </p:nvSpPr>
          <p:spPr bwMode="auto">
            <a:xfrm>
              <a:off x="6749652" y="4324350"/>
              <a:ext cx="809625" cy="304800"/>
            </a:xfrm>
            <a:prstGeom prst="rect">
              <a:avLst/>
            </a:prstGeom>
            <a:noFill/>
            <a:ln w="12700">
              <a:noFill/>
              <a:miter lim="800000"/>
            </a:ln>
          </p:spPr>
          <p:txBody>
            <a:bodyPr lIns="0" tIns="0" rIns="30479" bIns="0"/>
            <a:lstStyle/>
            <a:p>
              <a:pPr marL="29845" algn="ctr"/>
              <a:r>
                <a:rPr lang="en-US" sz="1100" dirty="0">
                  <a:latin typeface="Calibri" panose="020F0502020204030204" pitchFamily="34" charset="0"/>
                  <a:cs typeface="Arial" panose="020B0604020202020204" pitchFamily="34" charset="0"/>
                </a:rPr>
                <a:t>Actions</a:t>
              </a:r>
              <a:endParaRPr lang="en-US" sz="1100" dirty="0">
                <a:latin typeface="Calibri" panose="020F0502020204030204" pitchFamily="34" charset="0"/>
                <a:cs typeface="Arial" panose="020B0604020202020204" pitchFamily="34" charset="0"/>
              </a:endParaRPr>
            </a:p>
          </p:txBody>
        </p:sp>
      </p:grpSp>
      <p:pic>
        <p:nvPicPr>
          <p:cNvPr id="46083" name="Picture 3" descr="C:\Temp\ketrina\RationalAgent.png"/>
          <p:cNvPicPr preferRelativeResize="0">
            <a:picLocks noChangeArrowheads="1"/>
          </p:cNvPicPr>
          <p:nvPr/>
        </p:nvPicPr>
        <p:blipFill>
          <a:blip r:embed="rId1" cstate="print"/>
          <a:srcRect/>
          <a:stretch>
            <a:fillRect/>
          </a:stretch>
        </p:blipFill>
        <p:spPr bwMode="auto">
          <a:xfrm flipH="1">
            <a:off x="5791200" y="1117854"/>
            <a:ext cx="2819400" cy="2215896"/>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765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765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2765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ldLvl="5" advAuto="0" autoUpdateAnimBg="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1"/>
          <p:cNvPicPr>
            <a:picLocks noChangeAspect="1" noChangeArrowheads="1"/>
          </p:cNvPicPr>
          <p:nvPr/>
        </p:nvPicPr>
        <p:blipFill>
          <a:blip r:embed="rId1" cstate="print"/>
          <a:srcRect/>
          <a:stretch>
            <a:fillRect/>
          </a:stretch>
        </p:blipFill>
        <p:spPr bwMode="auto">
          <a:xfrm>
            <a:off x="2209800" y="971550"/>
            <a:ext cx="4644534" cy="2057400"/>
          </a:xfrm>
          <a:prstGeom prst="rect">
            <a:avLst/>
          </a:prstGeom>
          <a:noFill/>
          <a:ln w="12700">
            <a:noFill/>
            <a:miter lim="800000"/>
            <a:headEnd/>
            <a:tailEnd/>
          </a:ln>
        </p:spPr>
      </p:pic>
      <p:sp>
        <p:nvSpPr>
          <p:cNvPr id="23556" name="Rectangle 5"/>
          <p:cNvSpPr>
            <a:spLocks noGrp="1" noChangeArrowheads="1"/>
          </p:cNvSpPr>
          <p:nvPr>
            <p:ph type="title"/>
          </p:nvPr>
        </p:nvSpPr>
        <p:spPr/>
        <p:txBody>
          <a:bodyPr rIns="99058"/>
          <a:lstStyle/>
          <a:p>
            <a:r>
              <a:rPr lang="en-US" dirty="0"/>
              <a:t>Pac-Man as an Agent</a:t>
            </a:r>
            <a:endParaRPr lang="en-US" dirty="0"/>
          </a:p>
        </p:txBody>
      </p:sp>
      <p:sp>
        <p:nvSpPr>
          <p:cNvPr id="23557" name="AutoShape 7"/>
          <p:cNvSpPr/>
          <p:nvPr/>
        </p:nvSpPr>
        <p:spPr bwMode="auto">
          <a:xfrm>
            <a:off x="2209800" y="3200398"/>
            <a:ext cx="2155031" cy="1309688"/>
          </a:xfrm>
          <a:prstGeom prst="roundRect">
            <a:avLst>
              <a:gd name="adj" fmla="val 10912"/>
            </a:avLst>
          </a:prstGeom>
          <a:solidFill>
            <a:srgbClr val="9FB0D1"/>
          </a:solidFill>
          <a:ln w="12700">
            <a:solidFill>
              <a:schemeClr val="tx1"/>
            </a:solidFill>
            <a:round/>
          </a:ln>
        </p:spPr>
        <p:txBody>
          <a:bodyPr lIns="0" tIns="0" rIns="0" bIns="0"/>
          <a:lstStyle/>
          <a:p>
            <a:endParaRPr lang="en-US">
              <a:latin typeface="Calibri" panose="020F0502020204030204" pitchFamily="34" charset="0"/>
            </a:endParaRPr>
          </a:p>
        </p:txBody>
      </p:sp>
      <p:sp>
        <p:nvSpPr>
          <p:cNvPr id="23558"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ln>
        </p:spPr>
        <p:txBody>
          <a:bodyPr lIns="68579" tIns="34289" rIns="68579" bIns="34289"/>
          <a:lstStyle/>
          <a:p>
            <a:endParaRPr lang="en-US">
              <a:latin typeface="Calibri" panose="020F0502020204030204" pitchFamily="34" charset="0"/>
            </a:endParaRPr>
          </a:p>
        </p:txBody>
      </p:sp>
      <p:sp>
        <p:nvSpPr>
          <p:cNvPr id="23559" name="Rectangle 9"/>
          <p:cNvSpPr/>
          <p:nvPr/>
        </p:nvSpPr>
        <p:spPr bwMode="auto">
          <a:xfrm>
            <a:off x="2286000" y="3226592"/>
            <a:ext cx="790575" cy="352425"/>
          </a:xfrm>
          <a:prstGeom prst="rect">
            <a:avLst/>
          </a:prstGeom>
          <a:noFill/>
          <a:ln w="12700">
            <a:noFill/>
            <a:miter lim="800000"/>
          </a:ln>
        </p:spPr>
        <p:txBody>
          <a:bodyPr lIns="0" tIns="0" rIns="30479" bIns="0"/>
          <a:lstStyle/>
          <a:p>
            <a:pPr marL="29845"/>
            <a:r>
              <a:rPr lang="en-US" b="1" dirty="0">
                <a:latin typeface="Calibri" panose="020F0502020204030204" pitchFamily="34" charset="0"/>
                <a:cs typeface="Arial" panose="020B0604020202020204" pitchFamily="34" charset="0"/>
              </a:rPr>
              <a:t>Agent</a:t>
            </a:r>
            <a:endParaRPr lang="en-US" b="1" dirty="0">
              <a:latin typeface="Calibri" panose="020F0502020204030204" pitchFamily="34" charset="0"/>
              <a:cs typeface="Arial" panose="020B0604020202020204" pitchFamily="34" charset="0"/>
            </a:endParaRPr>
          </a:p>
        </p:txBody>
      </p:sp>
      <p:grpSp>
        <p:nvGrpSpPr>
          <p:cNvPr id="23560" name="Group 10"/>
          <p:cNvGrpSpPr/>
          <p:nvPr/>
        </p:nvGrpSpPr>
        <p:grpSpPr bwMode="auto">
          <a:xfrm>
            <a:off x="3077764" y="3748869"/>
            <a:ext cx="476250" cy="323850"/>
            <a:chOff x="0" y="0"/>
            <a:chExt cx="400" cy="272"/>
          </a:xfrm>
        </p:grpSpPr>
        <p:sp>
          <p:nvSpPr>
            <p:cNvPr id="23571" name="AutoShape 11"/>
            <p:cNvSpPr/>
            <p:nvPr/>
          </p:nvSpPr>
          <p:spPr bwMode="auto">
            <a:xfrm>
              <a:off x="0" y="0"/>
              <a:ext cx="400" cy="272"/>
            </a:xfrm>
            <a:prstGeom prst="roundRect">
              <a:avLst>
                <a:gd name="adj" fmla="val 28120"/>
              </a:avLst>
            </a:prstGeom>
            <a:solidFill>
              <a:srgbClr val="FFFFFF"/>
            </a:solidFill>
            <a:ln w="12700">
              <a:solidFill>
                <a:schemeClr val="tx1"/>
              </a:solidFill>
              <a:round/>
            </a:ln>
          </p:spPr>
          <p:txBody>
            <a:bodyPr lIns="0" tIns="0" rIns="0" bIns="0"/>
            <a:lstStyle/>
            <a:p>
              <a:endParaRPr lang="en-US">
                <a:latin typeface="Calibri" panose="020F0502020204030204" pitchFamily="34" charset="0"/>
              </a:endParaRPr>
            </a:p>
          </p:txBody>
        </p:sp>
        <p:sp>
          <p:nvSpPr>
            <p:cNvPr id="23572" name="Rectangle 12"/>
            <p:cNvSpPr/>
            <p:nvPr/>
          </p:nvSpPr>
          <p:spPr bwMode="auto">
            <a:xfrm>
              <a:off x="135" y="32"/>
              <a:ext cx="139" cy="236"/>
            </a:xfrm>
            <a:prstGeom prst="rect">
              <a:avLst/>
            </a:prstGeom>
            <a:noFill/>
            <a:ln w="12700">
              <a:noFill/>
              <a:miter lim="800000"/>
            </a:ln>
          </p:spPr>
          <p:txBody>
            <a:bodyPr lIns="0" tIns="0" rIns="40639" bIns="0"/>
            <a:lstStyle/>
            <a:p>
              <a:pPr marL="29845" algn="ctr"/>
              <a:r>
                <a:rPr lang="en-US" b="1" dirty="0">
                  <a:latin typeface="Calibri" panose="020F0502020204030204" pitchFamily="34" charset="0"/>
                  <a:cs typeface="Arial" panose="020B0604020202020204" pitchFamily="34" charset="0"/>
                </a:rPr>
                <a:t>?</a:t>
              </a:r>
              <a:endParaRPr lang="en-US" b="1" dirty="0">
                <a:latin typeface="Calibri" panose="020F0502020204030204" pitchFamily="34" charset="0"/>
                <a:cs typeface="Arial" panose="020B0604020202020204" pitchFamily="34" charset="0"/>
              </a:endParaRPr>
            </a:p>
          </p:txBody>
        </p:sp>
      </p:grpSp>
      <p:grpSp>
        <p:nvGrpSpPr>
          <p:cNvPr id="23561" name="Group 13"/>
          <p:cNvGrpSpPr/>
          <p:nvPr/>
        </p:nvGrpSpPr>
        <p:grpSpPr bwMode="auto">
          <a:xfrm>
            <a:off x="2749152" y="3400425"/>
            <a:ext cx="1104900" cy="1059657"/>
            <a:chOff x="0" y="-6"/>
            <a:chExt cx="928" cy="890"/>
          </a:xfrm>
        </p:grpSpPr>
        <p:sp>
          <p:nvSpPr>
            <p:cNvPr id="23569" name="Rectangle 14"/>
            <p:cNvSpPr/>
            <p:nvPr/>
          </p:nvSpPr>
          <p:spPr bwMode="auto">
            <a:xfrm>
              <a:off x="52" y="-6"/>
              <a:ext cx="824" cy="304"/>
            </a:xfrm>
            <a:prstGeom prst="rect">
              <a:avLst/>
            </a:prstGeom>
            <a:noFill/>
            <a:ln w="12700">
              <a:noFill/>
              <a:miter lim="800000"/>
            </a:ln>
          </p:spPr>
          <p:txBody>
            <a:bodyPr lIns="0" tIns="0" rIns="40639" bIns="0"/>
            <a:lstStyle/>
            <a:p>
              <a:pPr marL="29845" algn="ctr"/>
              <a:r>
                <a:rPr lang="en-US" dirty="0">
                  <a:latin typeface="Calibri" panose="020F0502020204030204" pitchFamily="34" charset="0"/>
                  <a:cs typeface="Arial" panose="020B0604020202020204" pitchFamily="34" charset="0"/>
                </a:rPr>
                <a:t>Sensors</a:t>
              </a:r>
              <a:endParaRPr lang="en-US" dirty="0">
                <a:latin typeface="Calibri" panose="020F0502020204030204" pitchFamily="34" charset="0"/>
                <a:cs typeface="Arial" panose="020B0604020202020204" pitchFamily="34" charset="0"/>
              </a:endParaRPr>
            </a:p>
          </p:txBody>
        </p:sp>
        <p:sp>
          <p:nvSpPr>
            <p:cNvPr id="23570" name="Rectangle 15"/>
            <p:cNvSpPr/>
            <p:nvPr/>
          </p:nvSpPr>
          <p:spPr bwMode="auto">
            <a:xfrm>
              <a:off x="0" y="636"/>
              <a:ext cx="928" cy="248"/>
            </a:xfrm>
            <a:prstGeom prst="rect">
              <a:avLst/>
            </a:prstGeom>
            <a:noFill/>
            <a:ln w="12700">
              <a:noFill/>
              <a:miter lim="800000"/>
            </a:ln>
          </p:spPr>
          <p:txBody>
            <a:bodyPr lIns="0" tIns="0" rIns="40639" bIns="0"/>
            <a:lstStyle/>
            <a:p>
              <a:pPr marL="29845" algn="ctr"/>
              <a:r>
                <a:rPr lang="en-US" dirty="0">
                  <a:latin typeface="Calibri" panose="020F0502020204030204" pitchFamily="34" charset="0"/>
                  <a:cs typeface="Arial" panose="020B0604020202020204" pitchFamily="34" charset="0"/>
                </a:rPr>
                <a:t>Actuators</a:t>
              </a:r>
              <a:endParaRPr lang="en-US" dirty="0">
                <a:latin typeface="Calibri" panose="020F0502020204030204" pitchFamily="34" charset="0"/>
                <a:cs typeface="Arial" panose="020B0604020202020204" pitchFamily="34" charset="0"/>
              </a:endParaRPr>
            </a:p>
          </p:txBody>
        </p:sp>
      </p:grpSp>
      <p:sp>
        <p:nvSpPr>
          <p:cNvPr id="23562" name="AutoShape 16"/>
          <p:cNvSpPr/>
          <p:nvPr/>
        </p:nvSpPr>
        <p:spPr bwMode="auto">
          <a:xfrm>
            <a:off x="5380433" y="3194447"/>
            <a:ext cx="1428750" cy="1304925"/>
          </a:xfrm>
          <a:prstGeom prst="roundRect">
            <a:avLst>
              <a:gd name="adj" fmla="val 10944"/>
            </a:avLst>
          </a:prstGeom>
          <a:solidFill>
            <a:srgbClr val="9FB0D1"/>
          </a:solidFill>
          <a:ln w="12700">
            <a:solidFill>
              <a:schemeClr val="tx1"/>
            </a:solidFill>
            <a:round/>
          </a:ln>
        </p:spPr>
        <p:txBody>
          <a:bodyPr lIns="0" tIns="0" rIns="0" bIns="0"/>
          <a:lstStyle/>
          <a:p>
            <a:endParaRPr lang="en-US">
              <a:latin typeface="Calibri" panose="020F0502020204030204" pitchFamily="34" charset="0"/>
            </a:endParaRPr>
          </a:p>
        </p:txBody>
      </p:sp>
      <p:sp>
        <p:nvSpPr>
          <p:cNvPr id="23563" name="Rectangle 17"/>
          <p:cNvSpPr/>
          <p:nvPr/>
        </p:nvSpPr>
        <p:spPr bwMode="auto">
          <a:xfrm>
            <a:off x="5282802" y="3257550"/>
            <a:ext cx="1619250" cy="352425"/>
          </a:xfrm>
          <a:prstGeom prst="rect">
            <a:avLst/>
          </a:prstGeom>
          <a:noFill/>
          <a:ln w="12700">
            <a:noFill/>
            <a:miter lim="800000"/>
          </a:ln>
        </p:spPr>
        <p:txBody>
          <a:bodyPr lIns="0" tIns="0" rIns="30479" bIns="0"/>
          <a:lstStyle/>
          <a:p>
            <a:pPr marL="29845" algn="ctr"/>
            <a:r>
              <a:rPr lang="en-US" b="1" dirty="0">
                <a:latin typeface="Calibri" panose="020F0502020204030204" pitchFamily="34" charset="0"/>
                <a:cs typeface="Arial" panose="020B0604020202020204" pitchFamily="34" charset="0"/>
              </a:rPr>
              <a:t>Environment</a:t>
            </a:r>
            <a:endParaRPr lang="en-US" b="1" dirty="0">
              <a:latin typeface="Calibri" panose="020F0502020204030204" pitchFamily="34" charset="0"/>
              <a:cs typeface="Arial" panose="020B0604020202020204" pitchFamily="34" charset="0"/>
            </a:endParaRPr>
          </a:p>
        </p:txBody>
      </p:sp>
      <p:sp>
        <p:nvSpPr>
          <p:cNvPr id="23564"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ln>
        </p:spPr>
        <p:txBody>
          <a:bodyPr lIns="68579" tIns="34289" rIns="68579" bIns="34289"/>
          <a:lstStyle/>
          <a:p>
            <a:endParaRPr lang="en-US">
              <a:latin typeface="Calibri" panose="020F0502020204030204" pitchFamily="34" charset="0"/>
            </a:endParaRPr>
          </a:p>
        </p:txBody>
      </p:sp>
      <p:sp>
        <p:nvSpPr>
          <p:cNvPr id="23565"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ln>
        </p:spPr>
        <p:txBody>
          <a:bodyPr lIns="68579" tIns="34289" rIns="68579" bIns="34289"/>
          <a:lstStyle/>
          <a:p>
            <a:endParaRPr lang="en-US">
              <a:latin typeface="Calibri" panose="020F0502020204030204" pitchFamily="34" charset="0"/>
            </a:endParaRPr>
          </a:p>
        </p:txBody>
      </p:sp>
      <p:sp>
        <p:nvSpPr>
          <p:cNvPr id="23566" name="Rectangle 20"/>
          <p:cNvSpPr/>
          <p:nvPr/>
        </p:nvSpPr>
        <p:spPr bwMode="auto">
          <a:xfrm>
            <a:off x="4396977" y="3584972"/>
            <a:ext cx="942975" cy="266700"/>
          </a:xfrm>
          <a:prstGeom prst="rect">
            <a:avLst/>
          </a:prstGeom>
          <a:noFill/>
          <a:ln w="12700">
            <a:noFill/>
            <a:miter lim="800000"/>
          </a:ln>
        </p:spPr>
        <p:txBody>
          <a:bodyPr lIns="0" tIns="0" rIns="30479" bIns="0"/>
          <a:lstStyle/>
          <a:p>
            <a:pPr marL="29845" algn="ctr"/>
            <a:r>
              <a:rPr lang="en-US" sz="1200" dirty="0">
                <a:latin typeface="Calibri" panose="020F0502020204030204" pitchFamily="34" charset="0"/>
                <a:cs typeface="Arial" panose="020B0604020202020204" pitchFamily="34" charset="0"/>
              </a:rPr>
              <a:t>Percepts</a:t>
            </a:r>
            <a:endParaRPr lang="en-US" sz="1200" dirty="0">
              <a:latin typeface="Calibri" panose="020F0502020204030204" pitchFamily="34" charset="0"/>
              <a:cs typeface="Arial" panose="020B0604020202020204" pitchFamily="34" charset="0"/>
            </a:endParaRPr>
          </a:p>
        </p:txBody>
      </p:sp>
      <p:sp>
        <p:nvSpPr>
          <p:cNvPr id="23567" name="Rectangle 21"/>
          <p:cNvSpPr/>
          <p:nvPr/>
        </p:nvSpPr>
        <p:spPr bwMode="auto">
          <a:xfrm>
            <a:off x="4463652" y="4324350"/>
            <a:ext cx="809625" cy="304800"/>
          </a:xfrm>
          <a:prstGeom prst="rect">
            <a:avLst/>
          </a:prstGeom>
          <a:noFill/>
          <a:ln w="12700">
            <a:noFill/>
            <a:miter lim="800000"/>
          </a:ln>
        </p:spPr>
        <p:txBody>
          <a:bodyPr lIns="0" tIns="0" rIns="30479" bIns="0"/>
          <a:lstStyle/>
          <a:p>
            <a:pPr marL="29845" algn="ctr"/>
            <a:r>
              <a:rPr lang="en-US" sz="1200" dirty="0">
                <a:latin typeface="Calibri" panose="020F0502020204030204" pitchFamily="34" charset="0"/>
                <a:cs typeface="Arial" panose="020B0604020202020204" pitchFamily="34" charset="0"/>
              </a:rPr>
              <a:t>Actions</a:t>
            </a:r>
            <a:endParaRPr lang="en-US" sz="1200" dirty="0">
              <a:latin typeface="Calibri" panose="020F0502020204030204" pitchFamily="34" charset="0"/>
              <a:cs typeface="Arial" panose="020B0604020202020204" pitchFamily="34" charset="0"/>
            </a:endParaRPr>
          </a:p>
        </p:txBody>
      </p:sp>
      <p:sp>
        <p:nvSpPr>
          <p:cNvPr id="20" name="Text Box 4"/>
          <p:cNvSpPr txBox="1">
            <a:spLocks noChangeArrowheads="1"/>
          </p:cNvSpPr>
          <p:nvPr/>
        </p:nvSpPr>
        <p:spPr bwMode="auto">
          <a:xfrm>
            <a:off x="0" y="4857750"/>
            <a:ext cx="6477000" cy="223136"/>
          </a:xfrm>
          <a:prstGeom prst="rect">
            <a:avLst/>
          </a:prstGeom>
          <a:noFill/>
          <a:ln w="9525">
            <a:noFill/>
            <a:miter lim="800000"/>
          </a:ln>
        </p:spPr>
        <p:txBody>
          <a:bodyPr wrap="square" lIns="68579" tIns="34289" rIns="68579" bIns="34289">
            <a:spAutoFit/>
          </a:bodyPr>
          <a:lstStyle/>
          <a:p>
            <a:pPr algn="ctr">
              <a:spcBef>
                <a:spcPct val="50000"/>
              </a:spcBef>
            </a:pPr>
            <a:r>
              <a:rPr lang="en-US" sz="1000" dirty="0"/>
              <a:t>Pac-Man is a registered trademark of Namco-Bandai Games, used here for educational purposes</a:t>
            </a:r>
            <a:endParaRPr lang="en-US" sz="1000" dirty="0"/>
          </a:p>
        </p:txBody>
      </p:sp>
      <p:sp>
        <p:nvSpPr>
          <p:cNvPr id="21" name="TextBox 20"/>
          <p:cNvSpPr txBox="1"/>
          <p:nvPr/>
        </p:nvSpPr>
        <p:spPr>
          <a:xfrm>
            <a:off x="7200614" y="4854773"/>
            <a:ext cx="1943386" cy="307777"/>
          </a:xfrm>
          <a:prstGeom prst="rect">
            <a:avLst/>
          </a:prstGeom>
          <a:noFill/>
        </p:spPr>
        <p:txBody>
          <a:bodyPr wrap="none" rtlCol="0">
            <a:spAutoFit/>
          </a:bodyPr>
          <a:lstStyle/>
          <a:p>
            <a:r>
              <a:rPr lang="en-US" sz="1400" dirty="0">
                <a:solidFill>
                  <a:srgbClr val="FF0000"/>
                </a:solidFill>
                <a:latin typeface="Calibri" panose="020F0502020204030204"/>
                <a:cs typeface="Calibri" panose="020F0502020204030204"/>
              </a:rPr>
              <a:t>Demo1: pacman-l1.mp4</a:t>
            </a:r>
            <a:endParaRPr lang="en-US" sz="1400" dirty="0">
              <a:solidFill>
                <a:srgbClr val="FF0000"/>
              </a:solidFill>
              <a:latin typeface="Calibri" panose="020F0502020204030204"/>
              <a:cs typeface="Calibri" panose="020F0502020204030204"/>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dirty="0"/>
              <a:t>Textbook</a:t>
            </a:r>
            <a:endParaRPr lang="en-US" dirty="0"/>
          </a:p>
        </p:txBody>
      </p:sp>
      <p:sp>
        <p:nvSpPr>
          <p:cNvPr id="8195" name="Rectangle 3"/>
          <p:cNvSpPr>
            <a:spLocks noGrp="1" noChangeArrowheads="1"/>
          </p:cNvSpPr>
          <p:nvPr>
            <p:ph idx="1"/>
          </p:nvPr>
        </p:nvSpPr>
        <p:spPr>
          <a:xfrm>
            <a:off x="2438400" y="1047750"/>
            <a:ext cx="4267200" cy="3394472"/>
          </a:xfrm>
        </p:spPr>
        <p:txBody>
          <a:bodyPr/>
          <a:lstStyle/>
          <a:p>
            <a:pPr lvl="1" eaLnBrk="1" hangingPunct="1">
              <a:lnSpc>
                <a:spcPct val="80000"/>
              </a:lnSpc>
            </a:pPr>
            <a:r>
              <a:rPr lang="en-US" sz="1400" dirty="0"/>
              <a:t>Russell &amp; </a:t>
            </a:r>
            <a:r>
              <a:rPr lang="en-US" sz="1400" dirty="0" err="1"/>
              <a:t>Norvig</a:t>
            </a:r>
            <a:r>
              <a:rPr lang="en-US" sz="1400" dirty="0"/>
              <a:t>, AI: A Modern Approach</a:t>
            </a: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lvl="1" eaLnBrk="1" hangingPunct="1">
              <a:lnSpc>
                <a:spcPct val="80000"/>
              </a:lnSpc>
            </a:pPr>
            <a:endParaRPr lang="en-US" sz="1400" dirty="0"/>
          </a:p>
          <a:p>
            <a:pPr eaLnBrk="1" hangingPunct="1">
              <a:lnSpc>
                <a:spcPct val="80000"/>
              </a:lnSpc>
            </a:pPr>
            <a:endParaRPr lang="en-US" sz="1600" dirty="0"/>
          </a:p>
          <a:p>
            <a:pPr eaLnBrk="1" hangingPunct="1">
              <a:lnSpc>
                <a:spcPct val="80000"/>
              </a:lnSpc>
              <a:buFont typeface="Wingdings" panose="05000000000000000000" pitchFamily="2" charset="2"/>
              <a:buNone/>
            </a:pPr>
            <a:endParaRPr lang="en-US" sz="1600" dirty="0"/>
          </a:p>
        </p:txBody>
      </p:sp>
      <p:pic>
        <p:nvPicPr>
          <p:cNvPr id="8196" name="Picture 9" descr="http://aima.cs.berkeley.edu/cover2.jpg"/>
          <p:cNvPicPr>
            <a:picLocks noChangeAspect="1" noChangeArrowheads="1"/>
          </p:cNvPicPr>
          <p:nvPr/>
        </p:nvPicPr>
        <p:blipFill>
          <a:blip r:embed="rId1" cstate="print"/>
          <a:srcRect/>
          <a:stretch>
            <a:fillRect/>
          </a:stretch>
        </p:blipFill>
        <p:spPr bwMode="auto">
          <a:xfrm>
            <a:off x="3124200" y="1428750"/>
            <a:ext cx="2787729" cy="3614016"/>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endParaRPr lang="en-US">
              <a:solidFill>
                <a:schemeClr val="tx1"/>
              </a:solidFill>
            </a:endParaRPr>
          </a:p>
        </p:txBody>
      </p:sp>
      <p:pic>
        <p:nvPicPr>
          <p:cNvPr id="6" name="Picture 1" descr="C:\Temp\ketrina\HistoryOfAI.png"/>
          <p:cNvPicPr>
            <a:picLocks noChangeAspect="1" noChangeArrowheads="1"/>
          </p:cNvPicPr>
          <p:nvPr/>
        </p:nvPicPr>
        <p:blipFill>
          <a:blip r:embed="rId1" cstate="print"/>
          <a:srcRect/>
          <a:stretch>
            <a:fillRect/>
          </a:stretch>
        </p:blipFill>
        <p:spPr bwMode="auto">
          <a:xfrm>
            <a:off x="3276600" y="1123949"/>
            <a:ext cx="2630808" cy="3657601"/>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p:txBody>
          <a:bodyPr/>
          <a:lstStyle/>
          <a:p>
            <a:pPr eaLnBrk="1" hangingPunct="1"/>
            <a:r>
              <a:rPr lang="en-US">
                <a:solidFill>
                  <a:schemeClr val="tx1"/>
                </a:solidFill>
              </a:rPr>
              <a:t>A (Short) History of AI</a:t>
            </a:r>
            <a:endParaRPr lang="en-US">
              <a:solidFill>
                <a:schemeClr val="tx1"/>
              </a:solidFill>
            </a:endParaRPr>
          </a:p>
        </p:txBody>
      </p:sp>
      <p:sp>
        <p:nvSpPr>
          <p:cNvPr id="569347" name="Rectangle 3"/>
          <p:cNvSpPr>
            <a:spLocks noGrp="1" noChangeArrowheads="1"/>
          </p:cNvSpPr>
          <p:nvPr>
            <p:ph idx="1"/>
          </p:nvPr>
        </p:nvSpPr>
        <p:spPr>
          <a:xfrm>
            <a:off x="457200" y="1085850"/>
            <a:ext cx="4876800" cy="3771900"/>
          </a:xfrm>
        </p:spPr>
        <p:txBody>
          <a:bodyPr/>
          <a:lstStyle/>
          <a:p>
            <a:pPr eaLnBrk="1" hangingPunct="1">
              <a:lnSpc>
                <a:spcPct val="80000"/>
              </a:lnSpc>
            </a:pPr>
            <a:r>
              <a:rPr lang="en-US" sz="1400" dirty="0"/>
              <a:t>1940-1950: Early days</a:t>
            </a:r>
            <a:endParaRPr lang="en-US" sz="1400" dirty="0"/>
          </a:p>
          <a:p>
            <a:pPr lvl="1" eaLnBrk="1" hangingPunct="1">
              <a:lnSpc>
                <a:spcPct val="80000"/>
              </a:lnSpc>
            </a:pPr>
            <a:r>
              <a:rPr lang="en-US" sz="1200" dirty="0"/>
              <a:t>1943: McCulloch &amp; Pitts: Boolean circuit model of brain</a:t>
            </a:r>
            <a:endParaRPr lang="en-US" sz="1200" dirty="0"/>
          </a:p>
          <a:p>
            <a:pPr lvl="1" eaLnBrk="1" hangingPunct="1">
              <a:lnSpc>
                <a:spcPct val="80000"/>
              </a:lnSpc>
            </a:pPr>
            <a:r>
              <a:rPr lang="en-US" sz="1200" dirty="0"/>
              <a:t>1950: Turing's “Computing Machinery and Intelligence”</a:t>
            </a:r>
            <a:endParaRPr lang="en-US" sz="1200" dirty="0"/>
          </a:p>
          <a:p>
            <a:pPr lvl="1" eaLnBrk="1" hangingPunct="1">
              <a:lnSpc>
                <a:spcPct val="80000"/>
              </a:lnSpc>
            </a:pPr>
            <a:endParaRPr lang="en-US" sz="600" dirty="0"/>
          </a:p>
          <a:p>
            <a:pPr eaLnBrk="1" hangingPunct="1">
              <a:lnSpc>
                <a:spcPct val="80000"/>
              </a:lnSpc>
            </a:pPr>
            <a:r>
              <a:rPr lang="en-US" sz="1400" dirty="0"/>
              <a:t>1950—70: Excitement: Look, Ma, no hands!</a:t>
            </a:r>
            <a:endParaRPr lang="en-US" sz="1400" dirty="0"/>
          </a:p>
          <a:p>
            <a:pPr lvl="1" eaLnBrk="1" hangingPunct="1">
              <a:lnSpc>
                <a:spcPct val="80000"/>
              </a:lnSpc>
            </a:pPr>
            <a:r>
              <a:rPr lang="en-US" sz="1200" dirty="0"/>
              <a:t>1950s: Early AI programs, including Samuel's checkers program, Newell &amp; Simon's Logic Theorist, Gelernter's Geometry Engine</a:t>
            </a:r>
            <a:endParaRPr lang="en-US" sz="1200" dirty="0"/>
          </a:p>
          <a:p>
            <a:pPr lvl="1" eaLnBrk="1" hangingPunct="1">
              <a:lnSpc>
                <a:spcPct val="80000"/>
              </a:lnSpc>
            </a:pPr>
            <a:r>
              <a:rPr lang="en-US" sz="1200" dirty="0"/>
              <a:t>1956: Dartmouth meeting: “Artificial Intelligence” adopted</a:t>
            </a:r>
            <a:endParaRPr lang="en-US" sz="1200" dirty="0"/>
          </a:p>
          <a:p>
            <a:pPr lvl="1" eaLnBrk="1" hangingPunct="1">
              <a:lnSpc>
                <a:spcPct val="80000"/>
              </a:lnSpc>
            </a:pPr>
            <a:r>
              <a:rPr lang="en-US" sz="1200" dirty="0"/>
              <a:t>1965: Robinson's complete algorithm for logical reasoning</a:t>
            </a:r>
            <a:endParaRPr lang="en-US" sz="1200" dirty="0"/>
          </a:p>
          <a:p>
            <a:pPr lvl="1" eaLnBrk="1" hangingPunct="1">
              <a:lnSpc>
                <a:spcPct val="80000"/>
              </a:lnSpc>
            </a:pPr>
            <a:endParaRPr lang="en-US" sz="600" dirty="0"/>
          </a:p>
          <a:p>
            <a:pPr eaLnBrk="1" hangingPunct="1">
              <a:lnSpc>
                <a:spcPct val="80000"/>
              </a:lnSpc>
            </a:pPr>
            <a:r>
              <a:rPr lang="en-US" sz="1400" dirty="0"/>
              <a:t>1970—90: Knowledge-based approaches</a:t>
            </a:r>
            <a:endParaRPr lang="en-US" sz="1400" dirty="0"/>
          </a:p>
          <a:p>
            <a:pPr lvl="1" eaLnBrk="1" hangingPunct="1">
              <a:lnSpc>
                <a:spcPct val="80000"/>
              </a:lnSpc>
            </a:pPr>
            <a:r>
              <a:rPr lang="en-US" sz="1200" dirty="0"/>
              <a:t>1969—79: Early development of knowledge-based systems</a:t>
            </a:r>
            <a:endParaRPr lang="en-US" sz="1200" dirty="0"/>
          </a:p>
          <a:p>
            <a:pPr lvl="1" eaLnBrk="1" hangingPunct="1">
              <a:lnSpc>
                <a:spcPct val="80000"/>
              </a:lnSpc>
            </a:pPr>
            <a:r>
              <a:rPr lang="en-US" sz="1200" dirty="0"/>
              <a:t>1980—88: Expert systems industry booms</a:t>
            </a:r>
            <a:endParaRPr lang="en-US" sz="1200" dirty="0"/>
          </a:p>
          <a:p>
            <a:pPr lvl="1" eaLnBrk="1" hangingPunct="1">
              <a:lnSpc>
                <a:spcPct val="80000"/>
              </a:lnSpc>
            </a:pPr>
            <a:r>
              <a:rPr lang="en-US" sz="1200" dirty="0"/>
              <a:t>1988—93: Expert systems industry busts: “AI Winter”</a:t>
            </a:r>
            <a:endParaRPr lang="en-US" sz="1200" dirty="0"/>
          </a:p>
          <a:p>
            <a:pPr lvl="1" eaLnBrk="1" hangingPunct="1">
              <a:lnSpc>
                <a:spcPct val="80000"/>
              </a:lnSpc>
            </a:pPr>
            <a:endParaRPr lang="en-US" sz="600" dirty="0"/>
          </a:p>
          <a:p>
            <a:pPr eaLnBrk="1" hangingPunct="1">
              <a:lnSpc>
                <a:spcPct val="80000"/>
              </a:lnSpc>
            </a:pPr>
            <a:r>
              <a:rPr lang="en-US" sz="1400" dirty="0"/>
              <a:t>1990—: Statistical approaches</a:t>
            </a:r>
            <a:endParaRPr lang="en-US" sz="1400" dirty="0"/>
          </a:p>
          <a:p>
            <a:pPr lvl="1" eaLnBrk="1" hangingPunct="1">
              <a:lnSpc>
                <a:spcPct val="80000"/>
              </a:lnSpc>
            </a:pPr>
            <a:r>
              <a:rPr lang="en-US" sz="1200" dirty="0"/>
              <a:t>Resurgence of probability, focus on uncertainty</a:t>
            </a:r>
            <a:endParaRPr lang="en-US" sz="1200" dirty="0"/>
          </a:p>
          <a:p>
            <a:pPr lvl="1" eaLnBrk="1" hangingPunct="1">
              <a:lnSpc>
                <a:spcPct val="80000"/>
              </a:lnSpc>
            </a:pPr>
            <a:r>
              <a:rPr lang="en-US" sz="1200" dirty="0"/>
              <a:t>General increase in technical depth</a:t>
            </a:r>
            <a:endParaRPr lang="en-US" sz="1200" dirty="0"/>
          </a:p>
          <a:p>
            <a:pPr lvl="1" eaLnBrk="1" hangingPunct="1">
              <a:lnSpc>
                <a:spcPct val="80000"/>
              </a:lnSpc>
            </a:pPr>
            <a:r>
              <a:rPr lang="en-US" sz="1200" dirty="0"/>
              <a:t>Agents and learning systems… “AI Spring”?</a:t>
            </a:r>
            <a:endParaRPr lang="en-US" sz="1200" dirty="0"/>
          </a:p>
          <a:p>
            <a:pPr eaLnBrk="1" hangingPunct="1">
              <a:lnSpc>
                <a:spcPct val="80000"/>
              </a:lnSpc>
            </a:pPr>
            <a:endParaRPr lang="en-US" sz="1000" dirty="0"/>
          </a:p>
          <a:p>
            <a:pPr eaLnBrk="1" hangingPunct="1">
              <a:lnSpc>
                <a:spcPct val="80000"/>
              </a:lnSpc>
            </a:pPr>
            <a:r>
              <a:rPr lang="en-US" sz="1400" dirty="0"/>
              <a:t>2000—: Where are we now?     </a:t>
            </a:r>
            <a:endParaRPr lang="en-US" sz="1400" dirty="0"/>
          </a:p>
        </p:txBody>
      </p:sp>
      <p:pic>
        <p:nvPicPr>
          <p:cNvPr id="4" name="Picture 1" descr="C:\Temp\ketrina\HistoryOfAI.png"/>
          <p:cNvPicPr>
            <a:picLocks noChangeAspect="1" noChangeArrowheads="1"/>
          </p:cNvPicPr>
          <p:nvPr/>
        </p:nvPicPr>
        <p:blipFill>
          <a:blip r:embed="rId1" cstate="print"/>
          <a:srcRect/>
          <a:stretch>
            <a:fillRect/>
          </a:stretch>
        </p:blipFill>
        <p:spPr bwMode="auto">
          <a:xfrm>
            <a:off x="5598792" y="1047749"/>
            <a:ext cx="2630808" cy="36576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934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934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934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934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934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934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934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934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6934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934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934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6934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934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9347">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dirty="0">
                <a:solidFill>
                  <a:schemeClr val="tx1"/>
                </a:solidFill>
              </a:rPr>
              <a:t>What Can AI Do?</a:t>
            </a:r>
            <a:endParaRPr lang="en-US" dirty="0">
              <a:solidFill>
                <a:schemeClr val="tx1"/>
              </a:solidFill>
            </a:endParaRPr>
          </a:p>
        </p:txBody>
      </p:sp>
      <p:sp>
        <p:nvSpPr>
          <p:cNvPr id="541699" name="Rectangle 3"/>
          <p:cNvSpPr>
            <a:spLocks noGrp="1" noChangeArrowheads="1"/>
          </p:cNvSpPr>
          <p:nvPr>
            <p:ph idx="1"/>
          </p:nvPr>
        </p:nvSpPr>
        <p:spPr>
          <a:xfrm>
            <a:off x="609600" y="895350"/>
            <a:ext cx="8534400" cy="4114800"/>
          </a:xfrm>
        </p:spPr>
        <p:txBody>
          <a:bodyPr/>
          <a:lstStyle/>
          <a:p>
            <a:pPr eaLnBrk="1" hangingPunct="1">
              <a:lnSpc>
                <a:spcPct val="80000"/>
              </a:lnSpc>
              <a:buFont typeface="Wingdings" panose="05000000000000000000" pitchFamily="2" charset="2"/>
              <a:buNone/>
            </a:pPr>
            <a:r>
              <a:rPr lang="en-US" sz="1500" dirty="0">
                <a:solidFill>
                  <a:schemeClr val="tx1"/>
                </a:solidFill>
              </a:rPr>
              <a:t>Quiz: Which of the following can be done at present?</a:t>
            </a:r>
            <a:endParaRPr lang="en-US" sz="1500" dirty="0">
              <a:solidFill>
                <a:schemeClr val="tx1"/>
              </a:solidFill>
            </a:endParaRPr>
          </a:p>
          <a:p>
            <a:pPr eaLnBrk="1" hangingPunct="1">
              <a:lnSpc>
                <a:spcPct val="80000"/>
              </a:lnSpc>
            </a:pPr>
            <a:endParaRPr lang="en-US" sz="1500" dirty="0">
              <a:solidFill>
                <a:schemeClr val="tx1"/>
              </a:solidFill>
            </a:endParaRPr>
          </a:p>
          <a:p>
            <a:pPr eaLnBrk="1" hangingPunct="1">
              <a:lnSpc>
                <a:spcPct val="80000"/>
              </a:lnSpc>
            </a:pPr>
            <a:r>
              <a:rPr lang="en-US" sz="1500" dirty="0"/>
              <a:t>Play a decent game of Jeopardy?</a:t>
            </a:r>
            <a:endParaRPr lang="en-US" sz="1500" dirty="0"/>
          </a:p>
          <a:p>
            <a:pPr eaLnBrk="1" hangingPunct="1">
              <a:lnSpc>
                <a:spcPct val="80000"/>
              </a:lnSpc>
            </a:pPr>
            <a:r>
              <a:rPr lang="en-US" sz="1500" dirty="0"/>
              <a:t>Win against any human at chess?</a:t>
            </a:r>
            <a:endParaRPr lang="en-US" sz="1500" dirty="0"/>
          </a:p>
          <a:p>
            <a:pPr eaLnBrk="1" hangingPunct="1">
              <a:lnSpc>
                <a:spcPct val="80000"/>
              </a:lnSpc>
            </a:pPr>
            <a:r>
              <a:rPr lang="en-US" sz="1500" dirty="0"/>
              <a:t>Win against the best humans at Go?</a:t>
            </a:r>
            <a:endParaRPr lang="en-US" sz="1500" dirty="0"/>
          </a:p>
          <a:p>
            <a:pPr eaLnBrk="1" hangingPunct="1">
              <a:lnSpc>
                <a:spcPct val="80000"/>
              </a:lnSpc>
            </a:pPr>
            <a:r>
              <a:rPr lang="en-US" sz="1500" dirty="0"/>
              <a:t>Play a decent game of tennis?</a:t>
            </a:r>
            <a:endParaRPr lang="en-US" sz="1500" dirty="0"/>
          </a:p>
          <a:p>
            <a:pPr eaLnBrk="1" hangingPunct="1">
              <a:lnSpc>
                <a:spcPct val="80000"/>
              </a:lnSpc>
            </a:pPr>
            <a:r>
              <a:rPr lang="en-US" sz="1500" dirty="0"/>
              <a:t>Grab a particular cup and put it on a shelf?</a:t>
            </a:r>
            <a:endParaRPr lang="en-US" sz="1500" dirty="0"/>
          </a:p>
          <a:p>
            <a:pPr eaLnBrk="1" hangingPunct="1">
              <a:lnSpc>
                <a:spcPct val="80000"/>
              </a:lnSpc>
            </a:pPr>
            <a:r>
              <a:rPr lang="en-US" sz="1500" dirty="0"/>
              <a:t>Unload any dishwasher in any home?</a:t>
            </a:r>
            <a:endParaRPr lang="en-US" sz="1500" dirty="0"/>
          </a:p>
          <a:p>
            <a:pPr eaLnBrk="1" hangingPunct="1">
              <a:lnSpc>
                <a:spcPct val="80000"/>
              </a:lnSpc>
            </a:pPr>
            <a:r>
              <a:rPr lang="en-US" sz="1500" dirty="0"/>
              <a:t>Drive safely along the highway?</a:t>
            </a:r>
            <a:endParaRPr lang="en-US" sz="1500" dirty="0"/>
          </a:p>
          <a:p>
            <a:pPr eaLnBrk="1" hangingPunct="1">
              <a:lnSpc>
                <a:spcPct val="80000"/>
              </a:lnSpc>
            </a:pPr>
            <a:r>
              <a:rPr lang="en-US" sz="1500" dirty="0"/>
              <a:t>Drive safely along Telegraph Avenue?</a:t>
            </a:r>
            <a:endParaRPr lang="en-US" sz="1500" dirty="0"/>
          </a:p>
          <a:p>
            <a:pPr eaLnBrk="1" hangingPunct="1">
              <a:lnSpc>
                <a:spcPct val="80000"/>
              </a:lnSpc>
            </a:pPr>
            <a:r>
              <a:rPr lang="en-US" sz="1500" dirty="0"/>
              <a:t>Buy a week's worth of groceries on the web?</a:t>
            </a:r>
            <a:endParaRPr lang="en-US" sz="1500" dirty="0"/>
          </a:p>
          <a:p>
            <a:pPr eaLnBrk="1" hangingPunct="1">
              <a:lnSpc>
                <a:spcPct val="80000"/>
              </a:lnSpc>
            </a:pPr>
            <a:r>
              <a:rPr lang="en-US" sz="1500" dirty="0"/>
              <a:t>Buy a week's worth of groceries at Berkeley Bowl?</a:t>
            </a:r>
            <a:endParaRPr lang="en-US" sz="1500" dirty="0"/>
          </a:p>
          <a:p>
            <a:pPr eaLnBrk="1" hangingPunct="1">
              <a:lnSpc>
                <a:spcPct val="80000"/>
              </a:lnSpc>
            </a:pPr>
            <a:r>
              <a:rPr lang="en-US" sz="1500" dirty="0"/>
              <a:t>Discover and prove a new mathematical theorem?</a:t>
            </a:r>
            <a:endParaRPr lang="en-US" sz="1500" dirty="0"/>
          </a:p>
          <a:p>
            <a:pPr eaLnBrk="1" hangingPunct="1">
              <a:lnSpc>
                <a:spcPct val="80000"/>
              </a:lnSpc>
            </a:pPr>
            <a:r>
              <a:rPr lang="en-US" sz="1500" dirty="0"/>
              <a:t>Perform a surgical operation?</a:t>
            </a:r>
            <a:endParaRPr lang="en-US" sz="1500" dirty="0"/>
          </a:p>
          <a:p>
            <a:pPr eaLnBrk="1" hangingPunct="1">
              <a:lnSpc>
                <a:spcPct val="80000"/>
              </a:lnSpc>
            </a:pPr>
            <a:r>
              <a:rPr lang="en-US" sz="1500" dirty="0"/>
              <a:t>Unload a know dishwasher in collaboration with a person?</a:t>
            </a:r>
            <a:endParaRPr lang="en-US" sz="1500" dirty="0"/>
          </a:p>
          <a:p>
            <a:pPr eaLnBrk="1" hangingPunct="1">
              <a:lnSpc>
                <a:spcPct val="80000"/>
              </a:lnSpc>
            </a:pPr>
            <a:r>
              <a:rPr lang="en-US" sz="1500" dirty="0"/>
              <a:t>Translate spoken Chinese into spoken English in real time?</a:t>
            </a:r>
            <a:endParaRPr lang="en-US" sz="1500" dirty="0"/>
          </a:p>
          <a:p>
            <a:pPr>
              <a:lnSpc>
                <a:spcPct val="80000"/>
              </a:lnSpc>
            </a:pPr>
            <a:r>
              <a:rPr lang="en-US" sz="1500" dirty="0"/>
              <a:t>Write story?</a:t>
            </a:r>
            <a:endParaRPr lang="en-US" sz="1500" dirty="0"/>
          </a:p>
          <a:p>
            <a:pPr eaLnBrk="1" hangingPunct="1">
              <a:lnSpc>
                <a:spcPct val="80000"/>
              </a:lnSpc>
            </a:pPr>
            <a:r>
              <a:rPr lang="en-US" sz="1500" dirty="0"/>
              <a:t>Write an intentionally funny story?</a:t>
            </a:r>
            <a:endParaRPr lang="en-US" sz="1500" dirty="0"/>
          </a:p>
        </p:txBody>
      </p:sp>
      <p:sp>
        <p:nvSpPr>
          <p:cNvPr id="541700" name="Freeform 4"/>
          <p:cNvSpPr/>
          <p:nvPr/>
        </p:nvSpPr>
        <p:spPr bwMode="auto">
          <a:xfrm>
            <a:off x="609600" y="14097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ln>
        </p:spPr>
        <p:txBody>
          <a:bodyPr lIns="68579" tIns="34289" rIns="68579" bIns="34289"/>
          <a:lstStyle/>
          <a:p>
            <a:endParaRPr lang="en-US"/>
          </a:p>
        </p:txBody>
      </p:sp>
      <p:sp>
        <p:nvSpPr>
          <p:cNvPr id="541709" name="Freeform 13"/>
          <p:cNvSpPr/>
          <p:nvPr/>
        </p:nvSpPr>
        <p:spPr bwMode="auto">
          <a:xfrm>
            <a:off x="609600" y="255270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ln>
        </p:spPr>
        <p:txBody>
          <a:bodyPr lIns="68579" tIns="34289" rIns="68579" bIns="34289"/>
          <a:lstStyle/>
          <a:p>
            <a:endParaRPr lang="en-US"/>
          </a:p>
        </p:txBody>
      </p:sp>
      <p:grpSp>
        <p:nvGrpSpPr>
          <p:cNvPr id="4" name="Group 20"/>
          <p:cNvGrpSpPr/>
          <p:nvPr/>
        </p:nvGrpSpPr>
        <p:grpSpPr bwMode="auto">
          <a:xfrm>
            <a:off x="609600" y="2800350"/>
            <a:ext cx="228600" cy="171450"/>
            <a:chOff x="4896" y="2256"/>
            <a:chExt cx="432" cy="816"/>
          </a:xfrm>
        </p:grpSpPr>
        <p:sp>
          <p:nvSpPr>
            <p:cNvPr id="15376" name="Freeform 21"/>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ln>
          </p:spPr>
          <p:txBody>
            <a:bodyPr/>
            <a:lstStyle/>
            <a:p>
              <a:endParaRPr lang="en-US"/>
            </a:p>
          </p:txBody>
        </p:sp>
        <p:sp>
          <p:nvSpPr>
            <p:cNvPr id="15377" name="Freeform 22"/>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ln>
          </p:spPr>
          <p:txBody>
            <a:bodyPr/>
            <a:lstStyle/>
            <a:p>
              <a:endParaRPr lang="en-US"/>
            </a:p>
          </p:txBody>
        </p:sp>
      </p:grpSp>
      <p:pic>
        <p:nvPicPr>
          <p:cNvPr id="23" name="Picture 1"/>
          <p:cNvPicPr>
            <a:picLocks noChangeAspect="1" noChangeArrowheads="1"/>
          </p:cNvPicPr>
          <p:nvPr/>
        </p:nvPicPr>
        <p:blipFill>
          <a:blip r:embed="rId1" cstate="print"/>
          <a:srcRect/>
          <a:stretch>
            <a:fillRect/>
          </a:stretch>
        </p:blipFill>
        <p:spPr bwMode="auto">
          <a:xfrm>
            <a:off x="5693833" y="1581150"/>
            <a:ext cx="3069167" cy="2209800"/>
          </a:xfrm>
          <a:prstGeom prst="rect">
            <a:avLst/>
          </a:prstGeom>
          <a:noFill/>
          <a:ln w="9525">
            <a:noFill/>
            <a:miter lim="800000"/>
            <a:headEnd/>
            <a:tailEnd/>
          </a:ln>
          <a:effectLst/>
        </p:spPr>
      </p:pic>
      <p:sp>
        <p:nvSpPr>
          <p:cNvPr id="24" name="Freeform 4"/>
          <p:cNvSpPr/>
          <p:nvPr/>
        </p:nvSpPr>
        <p:spPr bwMode="auto">
          <a:xfrm>
            <a:off x="609600" y="16383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ln>
        </p:spPr>
        <p:txBody>
          <a:bodyPr lIns="68579" tIns="34289" rIns="68579" bIns="34289"/>
          <a:lstStyle/>
          <a:p>
            <a:endParaRPr lang="en-US"/>
          </a:p>
        </p:txBody>
      </p:sp>
      <p:sp>
        <p:nvSpPr>
          <p:cNvPr id="25" name="Freeform 4"/>
          <p:cNvSpPr/>
          <p:nvPr/>
        </p:nvSpPr>
        <p:spPr bwMode="auto">
          <a:xfrm>
            <a:off x="609600" y="18669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ln>
        </p:spPr>
        <p:txBody>
          <a:bodyPr lIns="68579" tIns="34289" rIns="68579" bIns="34289"/>
          <a:lstStyle/>
          <a:p>
            <a:endParaRPr lang="en-US"/>
          </a:p>
        </p:txBody>
      </p:sp>
      <p:sp>
        <p:nvSpPr>
          <p:cNvPr id="26" name="Freeform 4"/>
          <p:cNvSpPr/>
          <p:nvPr/>
        </p:nvSpPr>
        <p:spPr bwMode="auto">
          <a:xfrm>
            <a:off x="609600" y="20955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ln>
        </p:spPr>
        <p:txBody>
          <a:bodyPr lIns="68579" tIns="34289" rIns="68579" bIns="34289"/>
          <a:lstStyle/>
          <a:p>
            <a:endParaRPr lang="en-US"/>
          </a:p>
        </p:txBody>
      </p:sp>
      <p:sp>
        <p:nvSpPr>
          <p:cNvPr id="27" name="Freeform 4"/>
          <p:cNvSpPr/>
          <p:nvPr/>
        </p:nvSpPr>
        <p:spPr bwMode="auto">
          <a:xfrm>
            <a:off x="609600" y="23241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ln>
        </p:spPr>
        <p:txBody>
          <a:bodyPr lIns="68579" tIns="34289" rIns="68579" bIns="34289"/>
          <a:lstStyle/>
          <a:p>
            <a:endParaRPr lang="en-US"/>
          </a:p>
        </p:txBody>
      </p:sp>
      <p:sp>
        <p:nvSpPr>
          <p:cNvPr id="28" name="Freeform 13"/>
          <p:cNvSpPr/>
          <p:nvPr/>
        </p:nvSpPr>
        <p:spPr bwMode="auto">
          <a:xfrm>
            <a:off x="609600" y="300990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ln>
        </p:spPr>
        <p:txBody>
          <a:bodyPr lIns="68579" tIns="34289" rIns="68579" bIns="34289"/>
          <a:lstStyle/>
          <a:p>
            <a:endParaRPr lang="en-US"/>
          </a:p>
        </p:txBody>
      </p:sp>
      <p:sp>
        <p:nvSpPr>
          <p:cNvPr id="29" name="Freeform 4"/>
          <p:cNvSpPr/>
          <p:nvPr/>
        </p:nvSpPr>
        <p:spPr bwMode="auto">
          <a:xfrm>
            <a:off x="609600" y="325755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ln>
        </p:spPr>
        <p:txBody>
          <a:bodyPr lIns="68579" tIns="34289" rIns="68579" bIns="34289"/>
          <a:lstStyle/>
          <a:p>
            <a:endParaRPr lang="en-US"/>
          </a:p>
        </p:txBody>
      </p:sp>
      <p:sp>
        <p:nvSpPr>
          <p:cNvPr id="30" name="Freeform 13"/>
          <p:cNvSpPr/>
          <p:nvPr/>
        </p:nvSpPr>
        <p:spPr bwMode="auto">
          <a:xfrm>
            <a:off x="609600" y="348615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ln>
        </p:spPr>
        <p:txBody>
          <a:bodyPr lIns="68579" tIns="34289" rIns="68579" bIns="34289"/>
          <a:lstStyle/>
          <a:p>
            <a:endParaRPr lang="en-US"/>
          </a:p>
        </p:txBody>
      </p:sp>
      <p:grpSp>
        <p:nvGrpSpPr>
          <p:cNvPr id="31" name="Group 20"/>
          <p:cNvGrpSpPr/>
          <p:nvPr/>
        </p:nvGrpSpPr>
        <p:grpSpPr bwMode="auto">
          <a:xfrm>
            <a:off x="609600" y="3714750"/>
            <a:ext cx="228600" cy="171450"/>
            <a:chOff x="4896" y="2256"/>
            <a:chExt cx="432" cy="816"/>
          </a:xfrm>
        </p:grpSpPr>
        <p:sp>
          <p:nvSpPr>
            <p:cNvPr id="32" name="Freeform 21"/>
            <p:cNvSpPr/>
            <p:nvPr/>
          </p:nvSpPr>
          <p:spPr bwMode="auto">
            <a:xfrm>
              <a:off x="4896" y="2256"/>
              <a:ext cx="432" cy="624"/>
            </a:xfrm>
            <a:custGeom>
              <a:avLst/>
              <a:gdLst>
                <a:gd name="T0" fmla="*/ 0 w 432"/>
                <a:gd name="T1" fmla="*/ 192 h 624"/>
                <a:gd name="T2" fmla="*/ 96 w 432"/>
                <a:gd name="T3" fmla="*/ 0 h 624"/>
                <a:gd name="T4" fmla="*/ 336 w 432"/>
                <a:gd name="T5" fmla="*/ 0 h 624"/>
                <a:gd name="T6" fmla="*/ 432 w 432"/>
                <a:gd name="T7" fmla="*/ 192 h 624"/>
                <a:gd name="T8" fmla="*/ 336 w 432"/>
                <a:gd name="T9" fmla="*/ 384 h 624"/>
                <a:gd name="T10" fmla="*/ 240 w 432"/>
                <a:gd name="T11" fmla="*/ 432 h 624"/>
                <a:gd name="T12" fmla="*/ 240 w 432"/>
                <a:gd name="T13" fmla="*/ 624 h 624"/>
                <a:gd name="T14" fmla="*/ 144 w 432"/>
                <a:gd name="T15" fmla="*/ 624 h 624"/>
                <a:gd name="T16" fmla="*/ 144 w 432"/>
                <a:gd name="T17" fmla="*/ 384 h 624"/>
                <a:gd name="T18" fmla="*/ 288 w 432"/>
                <a:gd name="T19" fmla="*/ 288 h 624"/>
                <a:gd name="T20" fmla="*/ 336 w 432"/>
                <a:gd name="T21" fmla="*/ 192 h 624"/>
                <a:gd name="T22" fmla="*/ 288 w 432"/>
                <a:gd name="T23" fmla="*/ 96 h 624"/>
                <a:gd name="T24" fmla="*/ 144 w 432"/>
                <a:gd name="T25" fmla="*/ 96 h 624"/>
                <a:gd name="T26" fmla="*/ 96 w 432"/>
                <a:gd name="T27" fmla="*/ 240 h 624"/>
                <a:gd name="T28" fmla="*/ 0 w 432"/>
                <a:gd name="T29" fmla="*/ 192 h 62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2"/>
                <a:gd name="T46" fmla="*/ 0 h 624"/>
                <a:gd name="T47" fmla="*/ 432 w 432"/>
                <a:gd name="T48" fmla="*/ 624 h 62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2" h="624">
                  <a:moveTo>
                    <a:pt x="0" y="192"/>
                  </a:moveTo>
                  <a:lnTo>
                    <a:pt x="96" y="0"/>
                  </a:lnTo>
                  <a:lnTo>
                    <a:pt x="336" y="0"/>
                  </a:lnTo>
                  <a:lnTo>
                    <a:pt x="432" y="192"/>
                  </a:lnTo>
                  <a:lnTo>
                    <a:pt x="336" y="384"/>
                  </a:lnTo>
                  <a:lnTo>
                    <a:pt x="240" y="432"/>
                  </a:lnTo>
                  <a:lnTo>
                    <a:pt x="240" y="624"/>
                  </a:lnTo>
                  <a:lnTo>
                    <a:pt x="144" y="624"/>
                  </a:lnTo>
                  <a:lnTo>
                    <a:pt x="144" y="384"/>
                  </a:lnTo>
                  <a:lnTo>
                    <a:pt x="288" y="288"/>
                  </a:lnTo>
                  <a:lnTo>
                    <a:pt x="336" y="192"/>
                  </a:lnTo>
                  <a:lnTo>
                    <a:pt x="288" y="96"/>
                  </a:lnTo>
                  <a:lnTo>
                    <a:pt x="144" y="96"/>
                  </a:lnTo>
                  <a:lnTo>
                    <a:pt x="96" y="240"/>
                  </a:lnTo>
                  <a:lnTo>
                    <a:pt x="0" y="192"/>
                  </a:lnTo>
                  <a:close/>
                </a:path>
              </a:pathLst>
            </a:custGeom>
            <a:solidFill>
              <a:schemeClr val="accent2"/>
            </a:solidFill>
            <a:ln w="9525">
              <a:solidFill>
                <a:schemeClr val="tx1"/>
              </a:solidFill>
              <a:round/>
            </a:ln>
          </p:spPr>
          <p:txBody>
            <a:bodyPr/>
            <a:lstStyle/>
            <a:p>
              <a:endParaRPr lang="en-US"/>
            </a:p>
          </p:txBody>
        </p:sp>
        <p:sp>
          <p:nvSpPr>
            <p:cNvPr id="33" name="Freeform 22"/>
            <p:cNvSpPr/>
            <p:nvPr/>
          </p:nvSpPr>
          <p:spPr bwMode="auto">
            <a:xfrm>
              <a:off x="5040" y="2976"/>
              <a:ext cx="96" cy="96"/>
            </a:xfrm>
            <a:custGeom>
              <a:avLst/>
              <a:gdLst>
                <a:gd name="T0" fmla="*/ 96 w 96"/>
                <a:gd name="T1" fmla="*/ 0 h 96"/>
                <a:gd name="T2" fmla="*/ 0 w 96"/>
                <a:gd name="T3" fmla="*/ 0 h 96"/>
                <a:gd name="T4" fmla="*/ 0 w 96"/>
                <a:gd name="T5" fmla="*/ 96 h 96"/>
                <a:gd name="T6" fmla="*/ 96 w 96"/>
                <a:gd name="T7" fmla="*/ 96 h 96"/>
                <a:gd name="T8" fmla="*/ 96 w 96"/>
                <a:gd name="T9" fmla="*/ 0 h 96"/>
                <a:gd name="T10" fmla="*/ 0 60000 65536"/>
                <a:gd name="T11" fmla="*/ 0 60000 65536"/>
                <a:gd name="T12" fmla="*/ 0 60000 65536"/>
                <a:gd name="T13" fmla="*/ 0 60000 65536"/>
                <a:gd name="T14" fmla="*/ 0 60000 65536"/>
                <a:gd name="T15" fmla="*/ 0 w 96"/>
                <a:gd name="T16" fmla="*/ 0 h 96"/>
                <a:gd name="T17" fmla="*/ 96 w 96"/>
                <a:gd name="T18" fmla="*/ 96 h 96"/>
              </a:gdLst>
              <a:ahLst/>
              <a:cxnLst>
                <a:cxn ang="T10">
                  <a:pos x="T0" y="T1"/>
                </a:cxn>
                <a:cxn ang="T11">
                  <a:pos x="T2" y="T3"/>
                </a:cxn>
                <a:cxn ang="T12">
                  <a:pos x="T4" y="T5"/>
                </a:cxn>
                <a:cxn ang="T13">
                  <a:pos x="T6" y="T7"/>
                </a:cxn>
                <a:cxn ang="T14">
                  <a:pos x="T8" y="T9"/>
                </a:cxn>
              </a:cxnLst>
              <a:rect l="T15" t="T16" r="T17" b="T18"/>
              <a:pathLst>
                <a:path w="96" h="96">
                  <a:moveTo>
                    <a:pt x="96" y="0"/>
                  </a:moveTo>
                  <a:lnTo>
                    <a:pt x="0" y="0"/>
                  </a:lnTo>
                  <a:lnTo>
                    <a:pt x="0" y="96"/>
                  </a:lnTo>
                  <a:lnTo>
                    <a:pt x="96" y="96"/>
                  </a:lnTo>
                  <a:lnTo>
                    <a:pt x="96" y="0"/>
                  </a:lnTo>
                  <a:close/>
                </a:path>
              </a:pathLst>
            </a:custGeom>
            <a:solidFill>
              <a:schemeClr val="accent2"/>
            </a:solidFill>
            <a:ln w="9525">
              <a:solidFill>
                <a:schemeClr val="tx1"/>
              </a:solidFill>
              <a:round/>
            </a:ln>
          </p:spPr>
          <p:txBody>
            <a:bodyPr/>
            <a:lstStyle/>
            <a:p>
              <a:endParaRPr lang="en-US"/>
            </a:p>
          </p:txBody>
        </p:sp>
      </p:grpSp>
      <p:sp>
        <p:nvSpPr>
          <p:cNvPr id="37" name="Freeform 13"/>
          <p:cNvSpPr/>
          <p:nvPr/>
        </p:nvSpPr>
        <p:spPr bwMode="auto">
          <a:xfrm>
            <a:off x="609600" y="392430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ln>
        </p:spPr>
        <p:txBody>
          <a:bodyPr lIns="68579" tIns="34289" rIns="68579" bIns="34289"/>
          <a:lstStyle/>
          <a:p>
            <a:endParaRPr lang="en-US"/>
          </a:p>
        </p:txBody>
      </p:sp>
      <p:sp>
        <p:nvSpPr>
          <p:cNvPr id="40" name="Freeform 13"/>
          <p:cNvSpPr/>
          <p:nvPr/>
        </p:nvSpPr>
        <p:spPr bwMode="auto">
          <a:xfrm>
            <a:off x="609600" y="4152900"/>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ln>
        </p:spPr>
        <p:txBody>
          <a:bodyPr lIns="68579" tIns="34289" rIns="68579" bIns="34289"/>
          <a:lstStyle/>
          <a:p>
            <a:endParaRPr lang="en-US"/>
          </a:p>
        </p:txBody>
      </p:sp>
      <p:sp>
        <p:nvSpPr>
          <p:cNvPr id="41" name="Freeform 4"/>
          <p:cNvSpPr/>
          <p:nvPr/>
        </p:nvSpPr>
        <p:spPr bwMode="auto">
          <a:xfrm>
            <a:off x="609600" y="4381500"/>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ln>
        </p:spPr>
        <p:txBody>
          <a:bodyPr lIns="68579" tIns="34289" rIns="68579" bIns="34289"/>
          <a:lstStyle/>
          <a:p>
            <a:endParaRPr lang="en-US"/>
          </a:p>
        </p:txBody>
      </p:sp>
      <p:sp>
        <p:nvSpPr>
          <p:cNvPr id="42" name="Freeform 13"/>
          <p:cNvSpPr/>
          <p:nvPr/>
        </p:nvSpPr>
        <p:spPr bwMode="auto">
          <a:xfrm>
            <a:off x="651470" y="4810125"/>
            <a:ext cx="170260" cy="171450"/>
          </a:xfrm>
          <a:custGeom>
            <a:avLst/>
            <a:gdLst>
              <a:gd name="T0" fmla="*/ 0 w 409"/>
              <a:gd name="T1" fmla="*/ 2147483647 h 412"/>
              <a:gd name="T2" fmla="*/ 2147483647 w 409"/>
              <a:gd name="T3" fmla="*/ 2147483647 h 412"/>
              <a:gd name="T4" fmla="*/ 2147483647 w 409"/>
              <a:gd name="T5" fmla="*/ 2147483647 h 412"/>
              <a:gd name="T6" fmla="*/ 2147483647 w 409"/>
              <a:gd name="T7" fmla="*/ 2147483647 h 412"/>
              <a:gd name="T8" fmla="*/ 2147483647 w 409"/>
              <a:gd name="T9" fmla="*/ 2147483647 h 412"/>
              <a:gd name="T10" fmla="*/ 2147483647 w 409"/>
              <a:gd name="T11" fmla="*/ 2147483647 h 412"/>
              <a:gd name="T12" fmla="*/ 2147483647 w 409"/>
              <a:gd name="T13" fmla="*/ 2147483647 h 412"/>
              <a:gd name="T14" fmla="*/ 2147483647 w 409"/>
              <a:gd name="T15" fmla="*/ 2147483647 h 412"/>
              <a:gd name="T16" fmla="*/ 2147483647 w 409"/>
              <a:gd name="T17" fmla="*/ 2147483647 h 412"/>
              <a:gd name="T18" fmla="*/ 2147483647 w 409"/>
              <a:gd name="T19" fmla="*/ 0 h 412"/>
              <a:gd name="T20" fmla="*/ 2147483647 w 409"/>
              <a:gd name="T21" fmla="*/ 2147483647 h 412"/>
              <a:gd name="T22" fmla="*/ 2147483647 w 409"/>
              <a:gd name="T23" fmla="*/ 0 h 412"/>
              <a:gd name="T24" fmla="*/ 0 w 409"/>
              <a:gd name="T25" fmla="*/ 2147483647 h 4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9"/>
              <a:gd name="T40" fmla="*/ 0 h 412"/>
              <a:gd name="T41" fmla="*/ 409 w 409"/>
              <a:gd name="T42" fmla="*/ 412 h 4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9" h="412">
                <a:moveTo>
                  <a:pt x="0" y="59"/>
                </a:moveTo>
                <a:lnTo>
                  <a:pt x="160" y="220"/>
                </a:lnTo>
                <a:lnTo>
                  <a:pt x="16" y="364"/>
                </a:lnTo>
                <a:lnTo>
                  <a:pt x="64" y="412"/>
                </a:lnTo>
                <a:lnTo>
                  <a:pt x="208" y="268"/>
                </a:lnTo>
                <a:lnTo>
                  <a:pt x="352" y="412"/>
                </a:lnTo>
                <a:lnTo>
                  <a:pt x="400" y="364"/>
                </a:lnTo>
                <a:lnTo>
                  <a:pt x="256" y="220"/>
                </a:lnTo>
                <a:lnTo>
                  <a:pt x="409" y="59"/>
                </a:lnTo>
                <a:lnTo>
                  <a:pt x="355" y="0"/>
                </a:lnTo>
                <a:lnTo>
                  <a:pt x="208" y="172"/>
                </a:lnTo>
                <a:lnTo>
                  <a:pt x="54" y="0"/>
                </a:lnTo>
                <a:lnTo>
                  <a:pt x="0" y="59"/>
                </a:lnTo>
                <a:close/>
              </a:path>
            </a:pathLst>
          </a:custGeom>
          <a:solidFill>
            <a:srgbClr val="CC0000"/>
          </a:solidFill>
          <a:ln w="9525">
            <a:solidFill>
              <a:schemeClr val="tx1"/>
            </a:solidFill>
            <a:round/>
          </a:ln>
        </p:spPr>
        <p:txBody>
          <a:bodyPr lIns="68579" tIns="34289" rIns="68579" bIns="34289"/>
          <a:lstStyle/>
          <a:p>
            <a:endParaRPr lang="en-US"/>
          </a:p>
        </p:txBody>
      </p:sp>
      <p:sp>
        <p:nvSpPr>
          <p:cNvPr id="34" name="Freeform 4"/>
          <p:cNvSpPr/>
          <p:nvPr/>
        </p:nvSpPr>
        <p:spPr bwMode="auto">
          <a:xfrm>
            <a:off x="612081" y="4595812"/>
            <a:ext cx="238125" cy="171450"/>
          </a:xfrm>
          <a:custGeom>
            <a:avLst/>
            <a:gdLst>
              <a:gd name="T0" fmla="*/ 2147483647 w 248"/>
              <a:gd name="T1" fmla="*/ 2147483647 h 144"/>
              <a:gd name="T2" fmla="*/ 2147483647 w 248"/>
              <a:gd name="T3" fmla="*/ 0 h 144"/>
              <a:gd name="T4" fmla="*/ 2147483647 w 248"/>
              <a:gd name="T5" fmla="*/ 2147483647 h 144"/>
              <a:gd name="T6" fmla="*/ 0 w 248"/>
              <a:gd name="T7" fmla="*/ 2147483647 h 144"/>
              <a:gd name="T8" fmla="*/ 2147483647 w 248"/>
              <a:gd name="T9" fmla="*/ 2147483647 h 144"/>
              <a:gd name="T10" fmla="*/ 0 60000 65536"/>
              <a:gd name="T11" fmla="*/ 0 60000 65536"/>
              <a:gd name="T12" fmla="*/ 0 60000 65536"/>
              <a:gd name="T13" fmla="*/ 0 60000 65536"/>
              <a:gd name="T14" fmla="*/ 0 60000 65536"/>
              <a:gd name="T15" fmla="*/ 0 w 248"/>
              <a:gd name="T16" fmla="*/ 0 h 144"/>
              <a:gd name="T17" fmla="*/ 248 w 248"/>
              <a:gd name="T18" fmla="*/ 144 h 144"/>
            </a:gdLst>
            <a:ahLst/>
            <a:cxnLst>
              <a:cxn ang="T10">
                <a:pos x="T0" y="T1"/>
              </a:cxn>
              <a:cxn ang="T11">
                <a:pos x="T2" y="T3"/>
              </a:cxn>
              <a:cxn ang="T12">
                <a:pos x="T4" y="T5"/>
              </a:cxn>
              <a:cxn ang="T13">
                <a:pos x="T6" y="T7"/>
              </a:cxn>
              <a:cxn ang="T14">
                <a:pos x="T8" y="T9"/>
              </a:cxn>
            </a:cxnLst>
            <a:rect l="T15" t="T16" r="T17" b="T18"/>
            <a:pathLst>
              <a:path w="248" h="144">
                <a:moveTo>
                  <a:pt x="77" y="144"/>
                </a:moveTo>
                <a:lnTo>
                  <a:pt x="248" y="0"/>
                </a:lnTo>
                <a:lnTo>
                  <a:pt x="86" y="94"/>
                </a:lnTo>
                <a:lnTo>
                  <a:pt x="0" y="51"/>
                </a:lnTo>
                <a:lnTo>
                  <a:pt x="77" y="144"/>
                </a:lnTo>
                <a:close/>
              </a:path>
            </a:pathLst>
          </a:custGeom>
          <a:solidFill>
            <a:srgbClr val="008000"/>
          </a:solidFill>
          <a:ln w="9525">
            <a:solidFill>
              <a:schemeClr val="tx1"/>
            </a:solidFill>
            <a:round/>
          </a:ln>
        </p:spPr>
        <p:txBody>
          <a:bodyPr lIns="68579" tIns="34289" rIns="68579" bIns="34289"/>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1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16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17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1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4169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1699">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41699">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41699">
                                            <p:txEl>
                                              <p:pRg st="7" end="7"/>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170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41699">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41699">
                                            <p:txEl>
                                              <p:pRg st="9" end="9"/>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41699">
                                            <p:txEl>
                                              <p:pRg st="10" end="1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41699">
                                            <p:txEl>
                                              <p:pRg st="11" end="1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541699">
                                            <p:txEl>
                                              <p:pRg st="12" end="12"/>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1"/>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41699">
                                            <p:txEl>
                                              <p:pRg st="13" end="13"/>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41699">
                                            <p:txEl>
                                              <p:pRg st="14" end="14"/>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4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541699">
                                            <p:txEl>
                                              <p:pRg st="15" end="1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541699">
                                            <p:txEl>
                                              <p:pRg st="16" end="16"/>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3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541699">
                                            <p:txEl>
                                              <p:pRg st="17" end="17"/>
                                            </p:txEl>
                                          </p:spTgt>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699" grpId="0" build="p"/>
      <p:bldP spid="541700" grpId="0" animBg="1"/>
      <p:bldP spid="541709" grpId="0" animBg="1"/>
      <p:bldP spid="24" grpId="0" animBg="1"/>
      <p:bldP spid="25" grpId="0" animBg="1"/>
      <p:bldP spid="26" grpId="0" animBg="1"/>
      <p:bldP spid="27" grpId="0" animBg="1"/>
      <p:bldP spid="28" grpId="0" animBg="1"/>
      <p:bldP spid="29" grpId="0" animBg="1"/>
      <p:bldP spid="30" grpId="0" animBg="1"/>
      <p:bldP spid="37" grpId="0" animBg="1"/>
      <p:bldP spid="40" grpId="0" animBg="1"/>
      <p:bldP spid="41" grpId="0" animBg="1"/>
      <p:bldP spid="42"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85800" y="-22292"/>
            <a:ext cx="7924800" cy="517868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3" descr="C:\Users\Dan\AppData\Local\Microsoft\Windows\Temporary Internet Files\Content.IE5\HW4TW2W6\DeepBlue.png"/>
          <p:cNvPicPr>
            <a:picLocks noChangeAspect="1" noChangeArrowheads="1"/>
          </p:cNvPicPr>
          <p:nvPr/>
        </p:nvPicPr>
        <p:blipFill>
          <a:blip r:embed="rId1" cstate="print"/>
          <a:srcRect l="18243" r="18919"/>
          <a:stretch>
            <a:fillRect/>
          </a:stretch>
        </p:blipFill>
        <p:spPr bwMode="auto">
          <a:xfrm>
            <a:off x="6629400" y="1352550"/>
            <a:ext cx="2362200" cy="2819400"/>
          </a:xfrm>
          <a:prstGeom prst="rect">
            <a:avLst/>
          </a:prstGeom>
          <a:noFill/>
        </p:spPr>
      </p:pic>
      <p:sp>
        <p:nvSpPr>
          <p:cNvPr id="20482" name="Rectangle 2"/>
          <p:cNvSpPr>
            <a:spLocks noGrp="1" noChangeArrowheads="1"/>
          </p:cNvSpPr>
          <p:nvPr>
            <p:ph type="title"/>
          </p:nvPr>
        </p:nvSpPr>
        <p:spPr/>
        <p:txBody>
          <a:bodyPr/>
          <a:lstStyle/>
          <a:p>
            <a:pPr eaLnBrk="1" hangingPunct="1"/>
            <a:r>
              <a:rPr lang="en-US" dirty="0"/>
              <a:t>Game Agents</a:t>
            </a:r>
            <a:endParaRPr lang="en-US" dirty="0"/>
          </a:p>
        </p:txBody>
      </p:sp>
      <p:sp>
        <p:nvSpPr>
          <p:cNvPr id="551939" name="Rectangle 3"/>
          <p:cNvSpPr>
            <a:spLocks noGrp="1" noChangeArrowheads="1"/>
          </p:cNvSpPr>
          <p:nvPr>
            <p:ph idx="1"/>
          </p:nvPr>
        </p:nvSpPr>
        <p:spPr>
          <a:xfrm>
            <a:off x="304800" y="971550"/>
            <a:ext cx="8534400" cy="3546873"/>
          </a:xfrm>
        </p:spPr>
        <p:txBody>
          <a:bodyPr/>
          <a:lstStyle/>
          <a:p>
            <a:pPr eaLnBrk="1" hangingPunct="1">
              <a:lnSpc>
                <a:spcPct val="80000"/>
              </a:lnSpc>
            </a:pPr>
            <a:r>
              <a:rPr lang="en-US" sz="1500" dirty="0"/>
              <a:t>Classic Moment: May, '97: Deep Blue vs. Kasparov</a:t>
            </a:r>
            <a:endParaRPr lang="en-US" sz="1500" dirty="0"/>
          </a:p>
          <a:p>
            <a:pPr lvl="1" eaLnBrk="1" hangingPunct="1">
              <a:lnSpc>
                <a:spcPct val="80000"/>
              </a:lnSpc>
            </a:pPr>
            <a:r>
              <a:rPr lang="en-US" sz="1400" dirty="0"/>
              <a:t>First match won against world champion</a:t>
            </a:r>
            <a:endParaRPr lang="en-US" sz="1400" dirty="0"/>
          </a:p>
          <a:p>
            <a:pPr lvl="1" eaLnBrk="1" hangingPunct="1">
              <a:lnSpc>
                <a:spcPct val="80000"/>
              </a:lnSpc>
            </a:pPr>
            <a:r>
              <a:rPr lang="en-US" sz="1400" dirty="0"/>
              <a:t>“Intelligent creative” play</a:t>
            </a:r>
            <a:endParaRPr lang="en-US" sz="1400" dirty="0"/>
          </a:p>
          <a:p>
            <a:pPr lvl="1" eaLnBrk="1" hangingPunct="1">
              <a:lnSpc>
                <a:spcPct val="80000"/>
              </a:lnSpc>
            </a:pPr>
            <a:r>
              <a:rPr lang="en-US" sz="1400" dirty="0"/>
              <a:t>200 million board positions per second</a:t>
            </a:r>
            <a:endParaRPr lang="en-US" sz="1400" dirty="0"/>
          </a:p>
          <a:p>
            <a:pPr lvl="1" eaLnBrk="1" hangingPunct="1">
              <a:lnSpc>
                <a:spcPct val="80000"/>
              </a:lnSpc>
            </a:pPr>
            <a:r>
              <a:rPr lang="en-US" sz="1400" dirty="0"/>
              <a:t>Humans understood 99.9 of Deep Blue's moves</a:t>
            </a:r>
            <a:endParaRPr lang="en-US" sz="1400" dirty="0"/>
          </a:p>
          <a:p>
            <a:pPr lvl="1" eaLnBrk="1" hangingPunct="1">
              <a:lnSpc>
                <a:spcPct val="80000"/>
              </a:lnSpc>
            </a:pPr>
            <a:r>
              <a:rPr lang="en-US" sz="1400" dirty="0"/>
              <a:t>Can do about the same now with a PC cluster</a:t>
            </a:r>
            <a:endParaRPr lang="en-US" sz="1400" dirty="0"/>
          </a:p>
          <a:p>
            <a:pPr eaLnBrk="1" hangingPunct="1">
              <a:lnSpc>
                <a:spcPct val="80000"/>
              </a:lnSpc>
            </a:pPr>
            <a:endParaRPr lang="en-US" sz="800" dirty="0"/>
          </a:p>
          <a:p>
            <a:pPr eaLnBrk="1" hangingPunct="1">
              <a:lnSpc>
                <a:spcPct val="80000"/>
              </a:lnSpc>
            </a:pPr>
            <a:endParaRPr lang="en-US" sz="800" dirty="0"/>
          </a:p>
          <a:p>
            <a:pPr eaLnBrk="1" hangingPunct="1">
              <a:lnSpc>
                <a:spcPct val="80000"/>
              </a:lnSpc>
            </a:pPr>
            <a:r>
              <a:rPr lang="en-US" sz="1500" dirty="0"/>
              <a:t>1996: Kasparov Beats Deep Blue</a:t>
            </a:r>
            <a:endParaRPr lang="en-US" sz="1500" dirty="0"/>
          </a:p>
          <a:p>
            <a:pPr eaLnBrk="1" hangingPunct="1">
              <a:lnSpc>
                <a:spcPct val="80000"/>
              </a:lnSpc>
              <a:buFont typeface="Wingdings" panose="05000000000000000000" pitchFamily="2" charset="2"/>
              <a:buNone/>
            </a:pPr>
            <a:r>
              <a:rPr lang="en-US" sz="1400" dirty="0"/>
              <a:t>	</a:t>
            </a:r>
            <a:r>
              <a:rPr lang="en-US" sz="1400" dirty="0">
                <a:solidFill>
                  <a:schemeClr val="tx1"/>
                </a:solidFill>
              </a:rPr>
              <a:t>“I could feel --- I could smell --- a new kind of intelligence across the table.”</a:t>
            </a:r>
            <a:endParaRPr lang="en-US" sz="1400" dirty="0">
              <a:solidFill>
                <a:schemeClr val="tx1"/>
              </a:solidFill>
            </a:endParaRPr>
          </a:p>
          <a:p>
            <a:pPr eaLnBrk="1" hangingPunct="1">
              <a:lnSpc>
                <a:spcPct val="80000"/>
              </a:lnSpc>
            </a:pPr>
            <a:endParaRPr lang="en-US" sz="800" dirty="0"/>
          </a:p>
          <a:p>
            <a:pPr eaLnBrk="1" hangingPunct="1">
              <a:lnSpc>
                <a:spcPct val="80000"/>
              </a:lnSpc>
            </a:pPr>
            <a:r>
              <a:rPr lang="en-US" sz="1500" dirty="0"/>
              <a:t>1997: Deep Blue Beats Kasparov</a:t>
            </a:r>
            <a:endParaRPr lang="en-US" sz="1500" dirty="0"/>
          </a:p>
          <a:p>
            <a:pPr eaLnBrk="1" hangingPunct="1">
              <a:lnSpc>
                <a:spcPct val="80000"/>
              </a:lnSpc>
              <a:buFont typeface="Wingdings" panose="05000000000000000000" pitchFamily="2" charset="2"/>
              <a:buNone/>
            </a:pPr>
            <a:r>
              <a:rPr lang="en-US" sz="1500" b="1" dirty="0"/>
              <a:t>	</a:t>
            </a:r>
            <a:r>
              <a:rPr lang="en-US" sz="1400" dirty="0">
                <a:solidFill>
                  <a:schemeClr val="tx1"/>
                </a:solidFill>
              </a:rPr>
              <a:t>“Deep Blue hasn't proven anything.”</a:t>
            </a:r>
            <a:endParaRPr lang="en-US" sz="1400" dirty="0">
              <a:solidFill>
                <a:schemeClr val="tx1"/>
              </a:solidFill>
            </a:endParaRPr>
          </a:p>
          <a:p>
            <a:pPr eaLnBrk="1" hangingPunct="1">
              <a:lnSpc>
                <a:spcPct val="80000"/>
              </a:lnSpc>
            </a:pPr>
            <a:endParaRPr lang="en-US" sz="400" dirty="0"/>
          </a:p>
          <a:p>
            <a:pPr eaLnBrk="1" hangingPunct="1">
              <a:lnSpc>
                <a:spcPct val="80000"/>
              </a:lnSpc>
            </a:pPr>
            <a:endParaRPr lang="en-US" sz="1400" dirty="0">
              <a:solidFill>
                <a:schemeClr val="tx1"/>
              </a:solidFill>
            </a:endParaRPr>
          </a:p>
        </p:txBody>
      </p:sp>
      <p:sp>
        <p:nvSpPr>
          <p:cNvPr id="20484" name="Text Box 4"/>
          <p:cNvSpPr txBox="1">
            <a:spLocks noChangeArrowheads="1"/>
          </p:cNvSpPr>
          <p:nvPr/>
        </p:nvSpPr>
        <p:spPr bwMode="auto">
          <a:xfrm>
            <a:off x="3048000" y="4857750"/>
            <a:ext cx="3543300" cy="223138"/>
          </a:xfrm>
          <a:prstGeom prst="rect">
            <a:avLst/>
          </a:prstGeom>
          <a:noFill/>
          <a:ln w="9525">
            <a:noFill/>
            <a:miter lim="800000"/>
          </a:ln>
        </p:spPr>
        <p:txBody>
          <a:bodyPr lIns="68579" tIns="34289" rIns="68579" bIns="34289">
            <a:spAutoFit/>
          </a:bodyPr>
          <a:lstStyle/>
          <a:p>
            <a:pPr>
              <a:spcBef>
                <a:spcPct val="50000"/>
              </a:spcBef>
            </a:pPr>
            <a:r>
              <a:rPr lang="en-US" sz="1000" dirty="0"/>
              <a:t>Text from Bart Selman, image from IBM’s Deep Blue pages</a:t>
            </a:r>
            <a:endParaRPr lang="en-US" sz="1000" dirty="0"/>
          </a:p>
        </p:txBody>
      </p:sp>
      <p:pic>
        <p:nvPicPr>
          <p:cNvPr id="20485" name="Picture 6" descr="Image_9"/>
          <p:cNvPicPr>
            <a:picLocks noChangeAspect="1" noChangeArrowheads="1"/>
          </p:cNvPicPr>
          <p:nvPr/>
        </p:nvPicPr>
        <p:blipFill>
          <a:blip r:embed="rId2" cstate="print"/>
          <a:srcRect/>
          <a:stretch>
            <a:fillRect/>
          </a:stretch>
        </p:blipFill>
        <p:spPr bwMode="auto">
          <a:xfrm>
            <a:off x="5029200" y="742950"/>
            <a:ext cx="1724025" cy="188356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1939">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1939">
                                            <p:txEl>
                                              <p:pRg st="9" end="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0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51939">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5193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465083"/>
            <a:ext cx="9199179" cy="6134012"/>
          </a:xfrm>
          <a:prstGeom prst="rect">
            <a:avLst/>
          </a:prstGeom>
        </p:spPr>
      </p:pic>
      <p:sp>
        <p:nvSpPr>
          <p:cNvPr id="5" name="مربع نص 4"/>
          <p:cNvSpPr txBox="1"/>
          <p:nvPr/>
        </p:nvSpPr>
        <p:spPr>
          <a:xfrm>
            <a:off x="6232161" y="4040026"/>
            <a:ext cx="2607761" cy="923330"/>
          </a:xfrm>
          <a:prstGeom prst="rect">
            <a:avLst/>
          </a:prstGeom>
          <a:noFill/>
        </p:spPr>
        <p:txBody>
          <a:bodyPr wrap="square">
            <a:spAutoFit/>
          </a:bodyPr>
          <a:lstStyle/>
          <a:p>
            <a:r>
              <a:rPr lang="en-US" dirty="0"/>
              <a:t>Robots help nurses in hospitals deliver stuff to different rooms</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Game Agents</a:t>
            </a:r>
            <a:endParaRPr lang="en-US" dirty="0"/>
          </a:p>
        </p:txBody>
      </p:sp>
      <p:sp>
        <p:nvSpPr>
          <p:cNvPr id="3" name="Content Placeholder 2"/>
          <p:cNvSpPr>
            <a:spLocks noGrp="1"/>
          </p:cNvSpPr>
          <p:nvPr>
            <p:ph idx="1"/>
          </p:nvPr>
        </p:nvSpPr>
        <p:spPr/>
        <p:txBody>
          <a:bodyPr/>
          <a:lstStyle/>
          <a:p>
            <a:r>
              <a:rPr lang="en-US" dirty="0"/>
              <a:t>Reinforcement learning</a:t>
            </a:r>
            <a:endParaRPr lang="en-US" dirty="0"/>
          </a:p>
        </p:txBody>
      </p:sp>
      <p:pic>
        <p:nvPicPr>
          <p:cNvPr id="7" name="pong50.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cstate="print"/>
          <a:stretch>
            <a:fillRect/>
          </a:stretch>
        </p:blipFill>
        <p:spPr bwMode="auto">
          <a:xfrm>
            <a:off x="1827196" y="1559714"/>
            <a:ext cx="2084101" cy="2734700"/>
          </a:xfrm>
          <a:prstGeom prst="rect">
            <a:avLst/>
          </a:prstGeom>
          <a:noFill/>
          <a:ln w="9525">
            <a:noFill/>
            <a:miter lim="800000"/>
            <a:headEnd/>
            <a:tailEnd/>
          </a:ln>
        </p:spPr>
      </p:pic>
      <p:pic>
        <p:nvPicPr>
          <p:cNvPr id="8" name="enduro.mp4">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a:blip r:embed="rId6" cstate="print"/>
          <a:stretch>
            <a:fillRect/>
          </a:stretch>
        </p:blipFill>
        <p:spPr bwMode="auto">
          <a:xfrm>
            <a:off x="5651805" y="1559714"/>
            <a:ext cx="2057400" cy="2734700"/>
          </a:xfrm>
          <a:prstGeom prst="rect">
            <a:avLst/>
          </a:prstGeom>
          <a:noFill/>
          <a:ln w="9525">
            <a:noFill/>
            <a:miter lim="800000"/>
            <a:headEnd/>
            <a:tailEnd/>
          </a:ln>
        </p:spPr>
      </p:pic>
      <p:sp>
        <p:nvSpPr>
          <p:cNvPr id="11" name="TextBox 10"/>
          <p:cNvSpPr txBox="1"/>
          <p:nvPr/>
        </p:nvSpPr>
        <p:spPr>
          <a:xfrm>
            <a:off x="2415414" y="4497327"/>
            <a:ext cx="655573" cy="369332"/>
          </a:xfrm>
          <a:prstGeom prst="rect">
            <a:avLst/>
          </a:prstGeom>
          <a:noFill/>
        </p:spPr>
        <p:txBody>
          <a:bodyPr wrap="none" rtlCol="0">
            <a:spAutoFit/>
          </a:bodyPr>
          <a:lstStyle/>
          <a:p>
            <a:r>
              <a:rPr lang="en-US" dirty="0">
                <a:solidFill>
                  <a:srgbClr val="000000"/>
                </a:solidFill>
                <a:latin typeface="Calibri" panose="020F0502020204030204"/>
                <a:cs typeface="Calibri" panose="020F0502020204030204"/>
              </a:rPr>
              <a:t>Pong</a:t>
            </a:r>
            <a:endParaRPr lang="en-US" dirty="0">
              <a:solidFill>
                <a:srgbClr val="000000"/>
              </a:solidFill>
              <a:latin typeface="Calibri" panose="020F0502020204030204"/>
              <a:cs typeface="Calibri" panose="020F0502020204030204"/>
            </a:endParaRPr>
          </a:p>
        </p:txBody>
      </p:sp>
      <p:sp>
        <p:nvSpPr>
          <p:cNvPr id="12" name="TextBox 11"/>
          <p:cNvSpPr txBox="1"/>
          <p:nvPr/>
        </p:nvSpPr>
        <p:spPr>
          <a:xfrm>
            <a:off x="6400800" y="4497327"/>
            <a:ext cx="863412" cy="369332"/>
          </a:xfrm>
          <a:prstGeom prst="rect">
            <a:avLst/>
          </a:prstGeom>
          <a:noFill/>
        </p:spPr>
        <p:txBody>
          <a:bodyPr wrap="none" rtlCol="0">
            <a:spAutoFit/>
          </a:bodyPr>
          <a:lstStyle/>
          <a:p>
            <a:r>
              <a:rPr lang="en-US" dirty="0" err="1">
                <a:solidFill>
                  <a:srgbClr val="000000"/>
                </a:solidFill>
                <a:latin typeface="Calibri" panose="020F0502020204030204"/>
                <a:cs typeface="Calibri" panose="020F0502020204030204"/>
              </a:rPr>
              <a:t>Enduro</a:t>
            </a:r>
            <a:endParaRPr lang="en-US" dirty="0">
              <a:solidFill>
                <a:srgbClr val="000000"/>
              </a:solidFill>
              <a:latin typeface="Calibri" panose="020F0502020204030204"/>
              <a:cs typeface="Calibri" panose="020F0502020204030204"/>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7"/>
                </p:tgtEl>
              </p:cMediaNode>
            </p:video>
            <p:video>
              <p:cMediaNode vol="80000">
                <p:cTn id="13" fill="hold" display="0">
                  <p:stCondLst>
                    <p:cond delay="indefinite"/>
                  </p:stCondLst>
                </p:cTn>
                <p:tgtEl>
                  <p:spTgt spid="8"/>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Game Agents</a:t>
            </a:r>
            <a:endParaRPr lang="en-US" dirty="0"/>
          </a:p>
        </p:txBody>
      </p:sp>
      <p:sp>
        <p:nvSpPr>
          <p:cNvPr id="3" name="Content Placeholder 2"/>
          <p:cNvSpPr>
            <a:spLocks noGrp="1"/>
          </p:cNvSpPr>
          <p:nvPr>
            <p:ph idx="1"/>
          </p:nvPr>
        </p:nvSpPr>
        <p:spPr/>
        <p:txBody>
          <a:bodyPr/>
          <a:lstStyle/>
          <a:p>
            <a:r>
              <a:rPr lang="en-US" dirty="0"/>
              <a:t>Reinforcement learning</a:t>
            </a:r>
            <a:endParaRPr lang="en-US" dirty="0"/>
          </a:p>
        </p:txBody>
      </p:sp>
      <p:pic>
        <p:nvPicPr>
          <p:cNvPr id="2" name="Picture 1"/>
          <p:cNvPicPr>
            <a:picLocks noChangeAspect="1"/>
          </p:cNvPicPr>
          <p:nvPr/>
        </p:nvPicPr>
        <p:blipFill>
          <a:blip r:embed="rId1"/>
          <a:stretch>
            <a:fillRect/>
          </a:stretch>
        </p:blipFill>
        <p:spPr>
          <a:xfrm>
            <a:off x="0" y="0"/>
            <a:ext cx="9144000" cy="5143500"/>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noChangeArrowheads="1"/>
          </p:cNvSpPr>
          <p:nvPr>
            <p:ph type="title"/>
          </p:nvPr>
        </p:nvSpPr>
        <p:spPr>
          <a:xfrm>
            <a:off x="0" y="-19050"/>
            <a:ext cx="6248400" cy="857250"/>
          </a:xfrm>
        </p:spPr>
        <p:txBody>
          <a:bodyPr/>
          <a:lstStyle/>
          <a:p>
            <a:pPr eaLnBrk="1" hangingPunct="1"/>
            <a:r>
              <a:rPr lang="en-US" dirty="0">
                <a:solidFill>
                  <a:schemeClr val="tx1"/>
                </a:solidFill>
              </a:rPr>
              <a:t>Robotics</a:t>
            </a:r>
            <a:endParaRPr lang="en-US" dirty="0">
              <a:solidFill>
                <a:schemeClr val="tx1"/>
              </a:solidFill>
            </a:endParaRPr>
          </a:p>
        </p:txBody>
      </p:sp>
      <p:sp>
        <p:nvSpPr>
          <p:cNvPr id="2052" name="Rectangle 3"/>
          <p:cNvSpPr>
            <a:spLocks noGrp="1" noChangeArrowheads="1"/>
          </p:cNvSpPr>
          <p:nvPr>
            <p:ph idx="1"/>
          </p:nvPr>
        </p:nvSpPr>
        <p:spPr>
          <a:xfrm>
            <a:off x="342900" y="1085850"/>
            <a:ext cx="3200400" cy="3543300"/>
          </a:xfrm>
        </p:spPr>
        <p:txBody>
          <a:bodyPr/>
          <a:lstStyle/>
          <a:p>
            <a:pPr eaLnBrk="1" hangingPunct="1">
              <a:lnSpc>
                <a:spcPct val="80000"/>
              </a:lnSpc>
            </a:pPr>
            <a:r>
              <a:rPr lang="en-US" sz="1500" dirty="0">
                <a:solidFill>
                  <a:schemeClr val="tx1"/>
                </a:solidFill>
              </a:rPr>
              <a:t>Robotics</a:t>
            </a:r>
            <a:endParaRPr lang="en-US" sz="1500" dirty="0">
              <a:solidFill>
                <a:schemeClr val="tx1"/>
              </a:solidFill>
            </a:endParaRPr>
          </a:p>
          <a:p>
            <a:pPr lvl="1" eaLnBrk="1" hangingPunct="1">
              <a:lnSpc>
                <a:spcPct val="80000"/>
              </a:lnSpc>
            </a:pPr>
            <a:r>
              <a:rPr lang="en-US" sz="1400" dirty="0"/>
              <a:t>Part mech. eng.</a:t>
            </a:r>
            <a:endParaRPr lang="en-US" sz="1400" dirty="0"/>
          </a:p>
          <a:p>
            <a:pPr lvl="1" eaLnBrk="1" hangingPunct="1">
              <a:lnSpc>
                <a:spcPct val="80000"/>
              </a:lnSpc>
            </a:pPr>
            <a:r>
              <a:rPr lang="en-US" sz="1400" dirty="0"/>
              <a:t>Part AI</a:t>
            </a:r>
            <a:endParaRPr lang="en-US" sz="1400" dirty="0"/>
          </a:p>
          <a:p>
            <a:pPr lvl="1" eaLnBrk="1" hangingPunct="1">
              <a:lnSpc>
                <a:spcPct val="80000"/>
              </a:lnSpc>
            </a:pPr>
            <a:r>
              <a:rPr lang="en-US" sz="1400" dirty="0"/>
              <a:t>Reality much</a:t>
            </a:r>
            <a:endParaRPr lang="en-US" sz="1400" dirty="0"/>
          </a:p>
          <a:p>
            <a:pPr lvl="1" eaLnBrk="1" hangingPunct="1">
              <a:lnSpc>
                <a:spcPct val="80000"/>
              </a:lnSpc>
              <a:buFont typeface="Wingdings" panose="05000000000000000000" pitchFamily="2" charset="2"/>
              <a:buNone/>
            </a:pPr>
            <a:r>
              <a:rPr lang="en-US" sz="1400" dirty="0"/>
              <a:t>	harder than</a:t>
            </a:r>
            <a:endParaRPr lang="en-US" sz="1400" dirty="0"/>
          </a:p>
          <a:p>
            <a:pPr lvl="1" eaLnBrk="1" hangingPunct="1">
              <a:lnSpc>
                <a:spcPct val="80000"/>
              </a:lnSpc>
              <a:buFont typeface="Wingdings" panose="05000000000000000000" pitchFamily="2" charset="2"/>
              <a:buNone/>
            </a:pPr>
            <a:r>
              <a:rPr lang="en-US" sz="1400" dirty="0"/>
              <a:t>	simulations!</a:t>
            </a:r>
            <a:endParaRPr lang="en-US" sz="1400" dirty="0"/>
          </a:p>
          <a:p>
            <a:pPr lvl="1" eaLnBrk="1" hangingPunct="1">
              <a:lnSpc>
                <a:spcPct val="80000"/>
              </a:lnSpc>
            </a:pPr>
            <a:endParaRPr lang="en-US" sz="1400" dirty="0"/>
          </a:p>
          <a:p>
            <a:pPr eaLnBrk="1" hangingPunct="1">
              <a:lnSpc>
                <a:spcPct val="80000"/>
              </a:lnSpc>
            </a:pPr>
            <a:r>
              <a:rPr lang="en-US" sz="1500" dirty="0">
                <a:solidFill>
                  <a:schemeClr val="tx1"/>
                </a:solidFill>
              </a:rPr>
              <a:t>Technologies</a:t>
            </a:r>
            <a:endParaRPr lang="en-US" sz="1500" dirty="0">
              <a:solidFill>
                <a:schemeClr val="tx1"/>
              </a:solidFill>
            </a:endParaRPr>
          </a:p>
          <a:p>
            <a:pPr lvl="1" eaLnBrk="1" hangingPunct="1">
              <a:lnSpc>
                <a:spcPct val="80000"/>
              </a:lnSpc>
            </a:pPr>
            <a:r>
              <a:rPr lang="en-US" sz="1400" dirty="0"/>
              <a:t>Vehicles</a:t>
            </a:r>
            <a:endParaRPr lang="en-US" sz="1400" dirty="0"/>
          </a:p>
          <a:p>
            <a:pPr lvl="1" eaLnBrk="1" hangingPunct="1">
              <a:lnSpc>
                <a:spcPct val="80000"/>
              </a:lnSpc>
            </a:pPr>
            <a:r>
              <a:rPr lang="en-US" sz="1400" dirty="0"/>
              <a:t>Rescue</a:t>
            </a:r>
            <a:endParaRPr lang="en-US" sz="1400" dirty="0"/>
          </a:p>
          <a:p>
            <a:pPr lvl="1" eaLnBrk="1" hangingPunct="1">
              <a:lnSpc>
                <a:spcPct val="80000"/>
              </a:lnSpc>
            </a:pPr>
            <a:r>
              <a:rPr lang="en-US" sz="1400" dirty="0"/>
              <a:t>Help in the home</a:t>
            </a:r>
            <a:endParaRPr lang="en-US" sz="1400" dirty="0"/>
          </a:p>
          <a:p>
            <a:pPr lvl="1" eaLnBrk="1" hangingPunct="1">
              <a:lnSpc>
                <a:spcPct val="80000"/>
              </a:lnSpc>
            </a:pPr>
            <a:r>
              <a:rPr lang="en-US" sz="1400" dirty="0"/>
              <a:t>Lots of automation…</a:t>
            </a:r>
            <a:endParaRPr lang="en-US" sz="1400" dirty="0"/>
          </a:p>
          <a:p>
            <a:pPr lvl="1" eaLnBrk="1" hangingPunct="1">
              <a:lnSpc>
                <a:spcPct val="80000"/>
              </a:lnSpc>
            </a:pPr>
            <a:endParaRPr lang="en-US" sz="1400" dirty="0"/>
          </a:p>
          <a:p>
            <a:pPr eaLnBrk="1" hangingPunct="1">
              <a:lnSpc>
                <a:spcPct val="80000"/>
              </a:lnSpc>
            </a:pPr>
            <a:r>
              <a:rPr lang="en-US" sz="1500" dirty="0">
                <a:solidFill>
                  <a:schemeClr val="tx1"/>
                </a:solidFill>
              </a:rPr>
              <a:t>In this class:</a:t>
            </a:r>
            <a:endParaRPr lang="en-US" sz="1500" dirty="0">
              <a:solidFill>
                <a:schemeClr val="tx1"/>
              </a:solidFill>
            </a:endParaRPr>
          </a:p>
          <a:p>
            <a:pPr lvl="1" eaLnBrk="1" hangingPunct="1">
              <a:lnSpc>
                <a:spcPct val="80000"/>
              </a:lnSpc>
            </a:pPr>
            <a:r>
              <a:rPr lang="en-US" sz="1400" dirty="0"/>
              <a:t>We ignore mechanical aspects</a:t>
            </a:r>
            <a:endParaRPr lang="en-US" sz="1400" dirty="0"/>
          </a:p>
          <a:p>
            <a:pPr lvl="1" eaLnBrk="1" hangingPunct="1">
              <a:lnSpc>
                <a:spcPct val="80000"/>
              </a:lnSpc>
            </a:pPr>
            <a:r>
              <a:rPr lang="en-US" sz="1400" dirty="0"/>
              <a:t>Methods for planning</a:t>
            </a:r>
            <a:endParaRPr lang="en-US" sz="1400" dirty="0"/>
          </a:p>
          <a:p>
            <a:pPr lvl="1" eaLnBrk="1" hangingPunct="1">
              <a:lnSpc>
                <a:spcPct val="80000"/>
              </a:lnSpc>
            </a:pPr>
            <a:r>
              <a:rPr lang="en-US" sz="1400" dirty="0"/>
              <a:t>Methods for control</a:t>
            </a:r>
            <a:endParaRPr lang="en-US" sz="1400" dirty="0"/>
          </a:p>
        </p:txBody>
      </p:sp>
      <p:sp>
        <p:nvSpPr>
          <p:cNvPr id="2054" name="Text Box 7"/>
          <p:cNvSpPr txBox="1">
            <a:spLocks noChangeArrowheads="1"/>
          </p:cNvSpPr>
          <p:nvPr/>
        </p:nvSpPr>
        <p:spPr bwMode="auto">
          <a:xfrm>
            <a:off x="2343150" y="4857751"/>
            <a:ext cx="4457700" cy="238525"/>
          </a:xfrm>
          <a:prstGeom prst="rect">
            <a:avLst/>
          </a:prstGeom>
          <a:noFill/>
          <a:ln w="9525">
            <a:noFill/>
            <a:miter lim="800000"/>
          </a:ln>
        </p:spPr>
        <p:txBody>
          <a:bodyPr lIns="68579" tIns="34289" rIns="68579" bIns="34289">
            <a:spAutoFit/>
          </a:bodyPr>
          <a:lstStyle/>
          <a:p>
            <a:pPr>
              <a:spcBef>
                <a:spcPct val="50000"/>
              </a:spcBef>
            </a:pPr>
            <a:r>
              <a:rPr lang="en-US" sz="1100" dirty="0"/>
              <a:t>Images from UC Berkeley, Boston Dynamics, </a:t>
            </a:r>
            <a:r>
              <a:rPr lang="en-US" sz="1100" dirty="0" err="1"/>
              <a:t>RoboCup</a:t>
            </a:r>
            <a:r>
              <a:rPr lang="en-US" sz="1100" dirty="0"/>
              <a:t>, Google</a:t>
            </a:r>
            <a:endParaRPr lang="en-US" sz="1100" dirty="0"/>
          </a:p>
        </p:txBody>
      </p:sp>
      <p:pic>
        <p:nvPicPr>
          <p:cNvPr id="2" name="Picture 3"/>
          <p:cNvPicPr>
            <a:picLocks noChangeAspect="1" noChangeArrowheads="1"/>
          </p:cNvPicPr>
          <p:nvPr/>
        </p:nvPicPr>
        <p:blipFill>
          <a:blip r:embed="rId1" cstate="print"/>
          <a:srcRect/>
          <a:stretch>
            <a:fillRect/>
          </a:stretch>
        </p:blipFill>
        <p:spPr bwMode="auto">
          <a:xfrm>
            <a:off x="3101788" y="971550"/>
            <a:ext cx="1851212" cy="2057400"/>
          </a:xfrm>
          <a:prstGeom prst="rect">
            <a:avLst/>
          </a:prstGeom>
          <a:noFill/>
          <a:ln w="9525">
            <a:noFill/>
            <a:miter lim="800000"/>
            <a:headEnd/>
            <a:tailEnd/>
          </a:ln>
        </p:spPr>
      </p:pic>
      <p:pic>
        <p:nvPicPr>
          <p:cNvPr id="3" name="Picture 4"/>
          <p:cNvPicPr>
            <a:picLocks noChangeAspect="1" noChangeArrowheads="1"/>
          </p:cNvPicPr>
          <p:nvPr/>
        </p:nvPicPr>
        <p:blipFill>
          <a:blip r:embed="rId2" cstate="print"/>
          <a:srcRect/>
          <a:stretch>
            <a:fillRect/>
          </a:stretch>
        </p:blipFill>
        <p:spPr bwMode="auto">
          <a:xfrm>
            <a:off x="5344944" y="971550"/>
            <a:ext cx="3189456" cy="1600200"/>
          </a:xfrm>
          <a:prstGeom prst="rect">
            <a:avLst/>
          </a:prstGeom>
          <a:noFill/>
          <a:ln w="9525">
            <a:noFill/>
            <a:miter lim="800000"/>
            <a:headEnd/>
            <a:tailEnd/>
          </a:ln>
        </p:spPr>
      </p:pic>
      <p:pic>
        <p:nvPicPr>
          <p:cNvPr id="4" name="Picture 6" descr="http://www.bostondynamics.com/img/PETMAN_Mar-2012_crop.jpg"/>
          <p:cNvPicPr>
            <a:picLocks noChangeAspect="1" noChangeArrowheads="1"/>
          </p:cNvPicPr>
          <p:nvPr/>
        </p:nvPicPr>
        <p:blipFill>
          <a:blip r:embed="rId3" cstate="print"/>
          <a:srcRect/>
          <a:stretch>
            <a:fillRect/>
          </a:stretch>
        </p:blipFill>
        <p:spPr bwMode="auto">
          <a:xfrm>
            <a:off x="7010400" y="2724150"/>
            <a:ext cx="1600200" cy="2261821"/>
          </a:xfrm>
          <a:prstGeom prst="rect">
            <a:avLst/>
          </a:prstGeom>
          <a:noFill/>
        </p:spPr>
      </p:pic>
      <p:pic>
        <p:nvPicPr>
          <p:cNvPr id="1026" name="Picture 2"/>
          <p:cNvPicPr>
            <a:picLocks noChangeAspect="1" noChangeArrowheads="1"/>
          </p:cNvPicPr>
          <p:nvPr/>
        </p:nvPicPr>
        <p:blipFill>
          <a:blip r:embed="rId4" cstate="print"/>
          <a:srcRect/>
          <a:stretch>
            <a:fillRect/>
          </a:stretch>
        </p:blipFill>
        <p:spPr bwMode="auto">
          <a:xfrm>
            <a:off x="3733800" y="3137964"/>
            <a:ext cx="2590800" cy="1626368"/>
          </a:xfrm>
          <a:prstGeom prst="rect">
            <a:avLst/>
          </a:prstGeom>
          <a:noFill/>
          <a:ln w="9525">
            <a:noFill/>
            <a:miter lim="800000"/>
            <a:headEnd/>
            <a:tailEnd/>
          </a:ln>
        </p:spPr>
      </p:pic>
      <p:sp>
        <p:nvSpPr>
          <p:cNvPr id="9" name="TextBox 8"/>
          <p:cNvSpPr txBox="1"/>
          <p:nvPr/>
        </p:nvSpPr>
        <p:spPr>
          <a:xfrm>
            <a:off x="4800600" y="-19050"/>
            <a:ext cx="2151626" cy="276999"/>
          </a:xfrm>
          <a:prstGeom prst="rect">
            <a:avLst/>
          </a:prstGeom>
          <a:noFill/>
        </p:spPr>
        <p:txBody>
          <a:bodyPr wrap="none" rtlCol="0">
            <a:spAutoFit/>
          </a:bodyPr>
          <a:lstStyle/>
          <a:p>
            <a:r>
              <a:rPr lang="en-US" sz="1200" dirty="0">
                <a:solidFill>
                  <a:srgbClr val="FF0000"/>
                </a:solidFill>
                <a:latin typeface="Calibri" panose="020F0502020204030204"/>
                <a:cs typeface="Calibri" panose="020F0502020204030204"/>
              </a:rPr>
              <a:t>Demo 1: ROBOTICS – </a:t>
            </a:r>
            <a:r>
              <a:rPr lang="en-US" sz="1200" dirty="0" err="1">
                <a:solidFill>
                  <a:srgbClr val="FF0000"/>
                </a:solidFill>
                <a:latin typeface="Calibri" panose="020F0502020204030204"/>
                <a:cs typeface="Calibri" panose="020F0502020204030204"/>
              </a:rPr>
              <a:t>soccer.avi</a:t>
            </a:r>
            <a:endParaRPr lang="en-US" sz="1200" dirty="0">
              <a:solidFill>
                <a:srgbClr val="FF0000"/>
              </a:solidFill>
              <a:latin typeface="Calibri" panose="020F0502020204030204"/>
              <a:cs typeface="Calibri" panose="020F0502020204030204"/>
            </a:endParaRPr>
          </a:p>
        </p:txBody>
      </p:sp>
      <p:sp>
        <p:nvSpPr>
          <p:cNvPr id="10" name="TextBox 9"/>
          <p:cNvSpPr txBox="1"/>
          <p:nvPr/>
        </p:nvSpPr>
        <p:spPr>
          <a:xfrm>
            <a:off x="4800600" y="206573"/>
            <a:ext cx="2229622" cy="276999"/>
          </a:xfrm>
          <a:prstGeom prst="rect">
            <a:avLst/>
          </a:prstGeom>
          <a:noFill/>
        </p:spPr>
        <p:txBody>
          <a:bodyPr wrap="none" rtlCol="0">
            <a:spAutoFit/>
          </a:bodyPr>
          <a:lstStyle/>
          <a:p>
            <a:r>
              <a:rPr lang="en-US" sz="1200" dirty="0">
                <a:solidFill>
                  <a:srgbClr val="FF0000"/>
                </a:solidFill>
                <a:latin typeface="Calibri" panose="020F0502020204030204"/>
                <a:cs typeface="Calibri" panose="020F0502020204030204"/>
              </a:rPr>
              <a:t>Demo 2: ROBOTICS – soccer2.avi</a:t>
            </a:r>
            <a:endParaRPr lang="en-US" sz="1200" dirty="0">
              <a:solidFill>
                <a:srgbClr val="FF0000"/>
              </a:solidFill>
              <a:latin typeface="Calibri" panose="020F0502020204030204"/>
              <a:cs typeface="Calibri" panose="020F0502020204030204"/>
            </a:endParaRPr>
          </a:p>
        </p:txBody>
      </p:sp>
      <p:sp>
        <p:nvSpPr>
          <p:cNvPr id="11" name="TextBox 10"/>
          <p:cNvSpPr txBox="1"/>
          <p:nvPr/>
        </p:nvSpPr>
        <p:spPr>
          <a:xfrm>
            <a:off x="4800600" y="417031"/>
            <a:ext cx="2014794" cy="276999"/>
          </a:xfrm>
          <a:prstGeom prst="rect">
            <a:avLst/>
          </a:prstGeom>
          <a:noFill/>
        </p:spPr>
        <p:txBody>
          <a:bodyPr wrap="none" rtlCol="0">
            <a:spAutoFit/>
          </a:bodyPr>
          <a:lstStyle/>
          <a:p>
            <a:r>
              <a:rPr lang="en-US" sz="1200" dirty="0">
                <a:solidFill>
                  <a:srgbClr val="FF0000"/>
                </a:solidFill>
                <a:latin typeface="Calibri" panose="020F0502020204030204"/>
                <a:cs typeface="Calibri" panose="020F0502020204030204"/>
              </a:rPr>
              <a:t>Demo 3: ROBOTICS – </a:t>
            </a:r>
            <a:r>
              <a:rPr lang="en-US" sz="1200" dirty="0" err="1">
                <a:solidFill>
                  <a:srgbClr val="FF0000"/>
                </a:solidFill>
                <a:latin typeface="Calibri" panose="020F0502020204030204"/>
                <a:cs typeface="Calibri" panose="020F0502020204030204"/>
              </a:rPr>
              <a:t>gcar.avi</a:t>
            </a:r>
            <a:endParaRPr lang="en-US" sz="1200" dirty="0">
              <a:solidFill>
                <a:srgbClr val="FF0000"/>
              </a:solidFill>
              <a:latin typeface="Calibri" panose="020F0502020204030204"/>
              <a:cs typeface="Calibri" panose="020F0502020204030204"/>
            </a:endParaRPr>
          </a:p>
        </p:txBody>
      </p:sp>
      <p:sp>
        <p:nvSpPr>
          <p:cNvPr id="13" name="TextBox 12"/>
          <p:cNvSpPr txBox="1"/>
          <p:nvPr/>
        </p:nvSpPr>
        <p:spPr>
          <a:xfrm>
            <a:off x="6992374" y="0"/>
            <a:ext cx="2224813" cy="276999"/>
          </a:xfrm>
          <a:prstGeom prst="rect">
            <a:avLst/>
          </a:prstGeom>
          <a:noFill/>
        </p:spPr>
        <p:txBody>
          <a:bodyPr wrap="none" rtlCol="0">
            <a:spAutoFit/>
          </a:bodyPr>
          <a:lstStyle/>
          <a:p>
            <a:r>
              <a:rPr lang="en-US" sz="1200" dirty="0">
                <a:solidFill>
                  <a:srgbClr val="FF0000"/>
                </a:solidFill>
                <a:latin typeface="Calibri" panose="020F0502020204030204"/>
                <a:cs typeface="Calibri" panose="020F0502020204030204"/>
              </a:rPr>
              <a:t>Demo 4: ROBOTICS – </a:t>
            </a:r>
            <a:r>
              <a:rPr lang="en-US" sz="1200" dirty="0" err="1">
                <a:solidFill>
                  <a:srgbClr val="FF0000"/>
                </a:solidFill>
                <a:latin typeface="Calibri" panose="020F0502020204030204"/>
                <a:cs typeface="Calibri" panose="020F0502020204030204"/>
              </a:rPr>
              <a:t>laundry.avi</a:t>
            </a:r>
            <a:endParaRPr lang="en-US" sz="1200" dirty="0">
              <a:solidFill>
                <a:srgbClr val="FF0000"/>
              </a:solidFill>
              <a:latin typeface="Calibri" panose="020F0502020204030204"/>
              <a:cs typeface="Calibri" panose="020F0502020204030204"/>
            </a:endParaRPr>
          </a:p>
        </p:txBody>
      </p:sp>
      <p:sp>
        <p:nvSpPr>
          <p:cNvPr id="14" name="TextBox 13"/>
          <p:cNvSpPr txBox="1"/>
          <p:nvPr/>
        </p:nvSpPr>
        <p:spPr>
          <a:xfrm>
            <a:off x="6983816" y="209550"/>
            <a:ext cx="2236384" cy="276999"/>
          </a:xfrm>
          <a:prstGeom prst="rect">
            <a:avLst/>
          </a:prstGeom>
          <a:noFill/>
        </p:spPr>
        <p:txBody>
          <a:bodyPr wrap="none" rtlCol="0">
            <a:spAutoFit/>
          </a:bodyPr>
          <a:lstStyle/>
          <a:p>
            <a:r>
              <a:rPr lang="en-US" sz="1200" dirty="0">
                <a:solidFill>
                  <a:srgbClr val="FF0000"/>
                </a:solidFill>
                <a:latin typeface="Calibri" panose="020F0502020204030204"/>
                <a:cs typeface="Calibri" panose="020F0502020204030204"/>
              </a:rPr>
              <a:t>Demo 5: ROBOTICS – </a:t>
            </a:r>
            <a:r>
              <a:rPr lang="en-US" sz="1200" dirty="0" err="1">
                <a:solidFill>
                  <a:srgbClr val="FF0000"/>
                </a:solidFill>
                <a:latin typeface="Calibri" panose="020F0502020204030204"/>
                <a:cs typeface="Calibri" panose="020F0502020204030204"/>
              </a:rPr>
              <a:t>petman.avi</a:t>
            </a:r>
            <a:endParaRPr lang="en-US" sz="1200" dirty="0">
              <a:solidFill>
                <a:srgbClr val="FF0000"/>
              </a:solidFill>
              <a:latin typeface="Calibri" panose="020F0502020204030204"/>
              <a:cs typeface="Calibri" panose="020F050202020403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solidFill>
                  <a:schemeClr val="tx1"/>
                </a:solidFill>
              </a:rPr>
              <a:t>Natural Language</a:t>
            </a:r>
            <a:endParaRPr lang="en-US">
              <a:solidFill>
                <a:schemeClr val="tx1"/>
              </a:solidFill>
            </a:endParaRPr>
          </a:p>
        </p:txBody>
      </p:sp>
      <p:sp>
        <p:nvSpPr>
          <p:cNvPr id="542723" name="Rectangle 3"/>
          <p:cNvSpPr>
            <a:spLocks noGrp="1" noChangeArrowheads="1"/>
          </p:cNvSpPr>
          <p:nvPr>
            <p:ph idx="1"/>
          </p:nvPr>
        </p:nvSpPr>
        <p:spPr>
          <a:xfrm>
            <a:off x="342900" y="1034104"/>
            <a:ext cx="6400800" cy="3714750"/>
          </a:xfrm>
        </p:spPr>
        <p:txBody>
          <a:bodyPr/>
          <a:lstStyle/>
          <a:p>
            <a:pPr eaLnBrk="1" hangingPunct="1">
              <a:lnSpc>
                <a:spcPct val="80000"/>
              </a:lnSpc>
            </a:pPr>
            <a:r>
              <a:rPr lang="en-US" sz="1800" dirty="0"/>
              <a:t>Speech technologies (e.g. </a:t>
            </a:r>
            <a:r>
              <a:rPr lang="en-US" sz="1800" dirty="0" err="1"/>
              <a:t>Siri</a:t>
            </a:r>
            <a:r>
              <a:rPr lang="en-US" sz="1800" dirty="0"/>
              <a:t>)</a:t>
            </a:r>
            <a:endParaRPr lang="en-US" sz="1800" dirty="0"/>
          </a:p>
          <a:p>
            <a:pPr lvl="1" eaLnBrk="1" hangingPunct="1">
              <a:lnSpc>
                <a:spcPct val="80000"/>
              </a:lnSpc>
            </a:pPr>
            <a:r>
              <a:rPr lang="en-US" sz="1500" dirty="0"/>
              <a:t>Automatic speech recognition (ASR)</a:t>
            </a:r>
            <a:endParaRPr lang="en-US" sz="1500" dirty="0"/>
          </a:p>
          <a:p>
            <a:pPr lvl="1" eaLnBrk="1" hangingPunct="1">
              <a:lnSpc>
                <a:spcPct val="80000"/>
              </a:lnSpc>
            </a:pPr>
            <a:r>
              <a:rPr lang="en-US" sz="1500" dirty="0"/>
              <a:t>Text-to-speech synthesis (TTS)</a:t>
            </a:r>
            <a:endParaRPr lang="en-US" sz="1500" dirty="0"/>
          </a:p>
          <a:p>
            <a:pPr lvl="1" eaLnBrk="1" hangingPunct="1">
              <a:lnSpc>
                <a:spcPct val="80000"/>
              </a:lnSpc>
            </a:pPr>
            <a:r>
              <a:rPr lang="en-US" sz="1500" dirty="0"/>
              <a:t>Dialog systems</a:t>
            </a:r>
            <a:endParaRPr lang="en-US" sz="1500" dirty="0"/>
          </a:p>
          <a:p>
            <a:pPr lvl="1" eaLnBrk="1" hangingPunct="1">
              <a:lnSpc>
                <a:spcPct val="80000"/>
              </a:lnSpc>
            </a:pPr>
            <a:endParaRPr lang="en-US" sz="1500" dirty="0"/>
          </a:p>
          <a:p>
            <a:pPr eaLnBrk="1" hangingPunct="1">
              <a:lnSpc>
                <a:spcPct val="80000"/>
              </a:lnSpc>
            </a:pPr>
            <a:r>
              <a:rPr lang="en-US" sz="1800" dirty="0"/>
              <a:t>Language processing technologies</a:t>
            </a:r>
            <a:endParaRPr lang="en-US" sz="1800" dirty="0"/>
          </a:p>
          <a:p>
            <a:pPr lvl="1" eaLnBrk="1" hangingPunct="1">
              <a:lnSpc>
                <a:spcPct val="80000"/>
              </a:lnSpc>
            </a:pPr>
            <a:r>
              <a:rPr lang="en-US" sz="1500" dirty="0"/>
              <a:t>Question answering</a:t>
            </a:r>
            <a:endParaRPr lang="en-US" sz="1500" dirty="0"/>
          </a:p>
          <a:p>
            <a:pPr lvl="1" eaLnBrk="1" hangingPunct="1">
              <a:lnSpc>
                <a:spcPct val="80000"/>
              </a:lnSpc>
            </a:pPr>
            <a:r>
              <a:rPr lang="en-US" sz="1500" dirty="0"/>
              <a:t>Machine translation</a:t>
            </a: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pPr>
            <a:endParaRPr lang="en-US" sz="1500" dirty="0"/>
          </a:p>
          <a:p>
            <a:pPr lvl="1" eaLnBrk="1" hangingPunct="1">
              <a:lnSpc>
                <a:spcPct val="80000"/>
              </a:lnSpc>
              <a:buFont typeface="Wingdings" panose="05000000000000000000" pitchFamily="2" charset="2"/>
              <a:buNone/>
            </a:pPr>
            <a:r>
              <a:rPr lang="en-US" sz="1500" dirty="0"/>
              <a:t>	</a:t>
            </a:r>
            <a:endParaRPr lang="en-US" sz="1500" dirty="0"/>
          </a:p>
          <a:p>
            <a:pPr lvl="1" eaLnBrk="1" hangingPunct="1">
              <a:lnSpc>
                <a:spcPct val="80000"/>
              </a:lnSpc>
            </a:pPr>
            <a:endParaRPr lang="en-US" sz="1500" dirty="0"/>
          </a:p>
          <a:p>
            <a:pPr lvl="1" eaLnBrk="1" hangingPunct="1">
              <a:lnSpc>
                <a:spcPct val="80000"/>
              </a:lnSpc>
            </a:pPr>
            <a:r>
              <a:rPr lang="en-US" sz="1500" dirty="0"/>
              <a:t>Web search</a:t>
            </a:r>
            <a:endParaRPr lang="en-US" sz="1500" dirty="0"/>
          </a:p>
          <a:p>
            <a:pPr lvl="1" eaLnBrk="1" hangingPunct="1">
              <a:lnSpc>
                <a:spcPct val="80000"/>
              </a:lnSpc>
            </a:pPr>
            <a:r>
              <a:rPr lang="en-US" sz="1500" dirty="0"/>
              <a:t>Text classification, spam filtering, etc…</a:t>
            </a:r>
            <a:endParaRPr lang="en-US" sz="1500" dirty="0"/>
          </a:p>
        </p:txBody>
      </p:sp>
      <p:pic>
        <p:nvPicPr>
          <p:cNvPr id="17412" name="Picture 2"/>
          <p:cNvPicPr>
            <a:picLocks noChangeAspect="1" noChangeArrowheads="1"/>
          </p:cNvPicPr>
          <p:nvPr/>
        </p:nvPicPr>
        <p:blipFill>
          <a:blip r:embed="rId1" cstate="print"/>
          <a:srcRect/>
          <a:stretch>
            <a:fillRect/>
          </a:stretch>
        </p:blipFill>
        <p:spPr bwMode="auto">
          <a:xfrm>
            <a:off x="4155730" y="1047750"/>
            <a:ext cx="2563811" cy="1752600"/>
          </a:xfrm>
          <a:prstGeom prst="rect">
            <a:avLst/>
          </a:prstGeom>
          <a:noFill/>
          <a:ln w="12700">
            <a:noFill/>
            <a:miter lim="800000"/>
            <a:headEnd/>
            <a:tailEnd/>
          </a:ln>
        </p:spPr>
      </p:pic>
      <p:pic>
        <p:nvPicPr>
          <p:cNvPr id="11" name="Picture 3"/>
          <p:cNvPicPr>
            <a:picLocks noChangeAspect="1" noChangeArrowheads="1"/>
          </p:cNvPicPr>
          <p:nvPr/>
        </p:nvPicPr>
        <p:blipFill>
          <a:blip r:embed="rId2" cstate="print"/>
          <a:srcRect/>
          <a:stretch>
            <a:fillRect/>
          </a:stretch>
        </p:blipFill>
        <p:spPr bwMode="auto">
          <a:xfrm>
            <a:off x="914400" y="3008710"/>
            <a:ext cx="2525316" cy="1235869"/>
          </a:xfrm>
          <a:prstGeom prst="rect">
            <a:avLst/>
          </a:prstGeom>
          <a:noFill/>
          <a:ln w="12700">
            <a:solidFill>
              <a:schemeClr val="tx1"/>
            </a:solidFill>
            <a:miter lim="800000"/>
            <a:headEnd/>
            <a:tailEnd/>
          </a:ln>
        </p:spPr>
      </p:pic>
      <p:pic>
        <p:nvPicPr>
          <p:cNvPr id="13" name="Picture 5"/>
          <p:cNvPicPr>
            <a:picLocks noChangeAspect="1" noChangeArrowheads="1"/>
          </p:cNvPicPr>
          <p:nvPr/>
        </p:nvPicPr>
        <p:blipFill>
          <a:blip r:embed="rId3" cstate="print"/>
          <a:srcRect/>
          <a:stretch>
            <a:fillRect/>
          </a:stretch>
        </p:blipFill>
        <p:spPr bwMode="auto">
          <a:xfrm>
            <a:off x="3714750" y="3008710"/>
            <a:ext cx="2686050" cy="1239440"/>
          </a:xfrm>
          <a:prstGeom prst="rect">
            <a:avLst/>
          </a:prstGeom>
          <a:noFill/>
          <a:ln w="12700">
            <a:solidFill>
              <a:schemeClr val="tx1"/>
            </a:solidFill>
            <a:miter lim="800000"/>
            <a:headEnd/>
            <a:tailEnd/>
          </a:ln>
        </p:spPr>
      </p:pic>
      <p:pic>
        <p:nvPicPr>
          <p:cNvPr id="28674" name="Picture 2" descr="IBM Watson, stomping the opposition at Jeopardy">
            <a:hlinkClick r:id="rId4"/>
          </p:cNvPr>
          <p:cNvPicPr>
            <a:picLocks noChangeAspect="1" noChangeArrowheads="1"/>
          </p:cNvPicPr>
          <p:nvPr/>
        </p:nvPicPr>
        <p:blipFill>
          <a:blip r:embed="rId5" cstate="print"/>
          <a:srcRect/>
          <a:stretch>
            <a:fillRect/>
          </a:stretch>
        </p:blipFill>
        <p:spPr bwMode="auto">
          <a:xfrm>
            <a:off x="6705600" y="1047750"/>
            <a:ext cx="2286000" cy="265509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2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272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4272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2723">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272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5"/>
          <p:cNvSpPr>
            <a:spLocks noGrp="1" noChangeArrowheads="1"/>
          </p:cNvSpPr>
          <p:nvPr>
            <p:ph type="title"/>
          </p:nvPr>
        </p:nvSpPr>
        <p:spPr/>
        <p:txBody>
          <a:bodyPr rIns="99058"/>
          <a:lstStyle/>
          <a:p>
            <a:r>
              <a:rPr lang="en-US" dirty="0"/>
              <a:t>Computer Vision</a:t>
            </a:r>
            <a:endParaRPr lang="en-US" dirty="0"/>
          </a:p>
        </p:txBody>
      </p:sp>
      <p:pic>
        <p:nvPicPr>
          <p:cNvPr id="11" name="Picture 10" descr="Screen Shot 2016-06-17 at 10.41.52 PM.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0200" y="830818"/>
            <a:ext cx="6236990" cy="3886200"/>
          </a:xfrm>
          <a:prstGeom prst="rect">
            <a:avLst/>
          </a:prstGeom>
        </p:spPr>
      </p:pic>
      <p:sp>
        <p:nvSpPr>
          <p:cNvPr id="12" name="TextBox 11"/>
          <p:cNvSpPr txBox="1"/>
          <p:nvPr/>
        </p:nvSpPr>
        <p:spPr>
          <a:xfrm>
            <a:off x="1502066" y="4717018"/>
            <a:ext cx="7636901" cy="369332"/>
          </a:xfrm>
          <a:prstGeom prst="rect">
            <a:avLst/>
          </a:prstGeom>
          <a:noFill/>
        </p:spPr>
        <p:txBody>
          <a:bodyPr wrap="none" rtlCol="0">
            <a:spAutoFit/>
          </a:bodyPr>
          <a:lstStyle/>
          <a:p>
            <a:r>
              <a:rPr lang="en-US" dirty="0" err="1">
                <a:latin typeface="Palatino"/>
                <a:cs typeface="Palatino"/>
              </a:rPr>
              <a:t>Karpathy</a:t>
            </a:r>
            <a:r>
              <a:rPr lang="en-US" dirty="0">
                <a:latin typeface="Palatino"/>
                <a:cs typeface="Palatino"/>
              </a:rPr>
              <a:t> &amp; </a:t>
            </a:r>
            <a:r>
              <a:rPr lang="en-US" dirty="0" err="1">
                <a:latin typeface="Palatino"/>
                <a:cs typeface="Palatino"/>
              </a:rPr>
              <a:t>Fei-Fei</a:t>
            </a:r>
            <a:r>
              <a:rPr lang="en-US" dirty="0">
                <a:latin typeface="Palatino"/>
                <a:cs typeface="Palatino"/>
              </a:rPr>
              <a:t>, 2015; Donahue et al., 2015; </a:t>
            </a:r>
            <a:r>
              <a:rPr lang="en-US" dirty="0" err="1">
                <a:latin typeface="Palatino"/>
                <a:cs typeface="Palatino"/>
              </a:rPr>
              <a:t>Xu</a:t>
            </a:r>
            <a:r>
              <a:rPr lang="en-US" dirty="0">
                <a:latin typeface="Palatino"/>
                <a:cs typeface="Palatino"/>
              </a:rPr>
              <a:t> et al, 2015; many more </a:t>
            </a:r>
            <a:endParaRPr lang="en-US" dirty="0">
              <a:latin typeface="Palatino"/>
              <a:cs typeface="Palatino"/>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pic>
        <p:nvPicPr>
          <p:cNvPr id="4" name="وسائط عبر الإنترنت 3" title="How Computer Vision works: Object Detection and Segmentation with Mask R-CNN">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489438" y="91895"/>
            <a:ext cx="7968762" cy="45023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pic>
        <p:nvPicPr>
          <p:cNvPr id="4" name="وسائط عبر الإنترنت 3" title="TensorFlow Object Detection API on Fruit Images">
            <a:hlinkClick r:id="" action="ppaction://media"/>
          </p:cNvPr>
          <p:cNvPicPr>
            <a:picLocks noGrp="1" noRot="1" noChangeAspect="1"/>
          </p:cNvPicPr>
          <p:nvPr>
            <p:ph idx="1"/>
            <a:videoFile r:link="rId1"/>
            <p:extLst>
              <p:ext uri="{DAA4B4D4-6D71-4841-9C94-3DE7FCFB9230}">
                <p14:media xmlns:p14="http://schemas.microsoft.com/office/powerpoint/2010/main" r:link="rId2"/>
              </p:ext>
            </p:extLst>
          </p:nvPr>
        </p:nvPicPr>
        <p:blipFill>
          <a:blip r:embed="rId3"/>
          <a:stretch>
            <a:fillRect/>
          </a:stretch>
        </p:blipFill>
        <p:spPr>
          <a:xfrm>
            <a:off x="609600" y="247650"/>
            <a:ext cx="8226940" cy="4648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050" name="Picture 2" descr="نتيجة بحث الصور عن What is Artificial Intelligenc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2" y="209550"/>
            <a:ext cx="9144000" cy="4722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2763" y="0"/>
            <a:ext cx="8116887"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25513" y="0"/>
            <a:ext cx="7291387"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0" y="-1"/>
            <a:ext cx="9144000" cy="5205889"/>
          </a:xfrm>
          <a:prstGeom prst="rect">
            <a:avLst/>
          </a:prstGeom>
        </p:spPr>
      </p:pic>
      <p:sp>
        <p:nvSpPr>
          <p:cNvPr id="4" name="مربع نص 3"/>
          <p:cNvSpPr txBox="1"/>
          <p:nvPr/>
        </p:nvSpPr>
        <p:spPr>
          <a:xfrm>
            <a:off x="4543269" y="4324350"/>
            <a:ext cx="4572000" cy="646331"/>
          </a:xfrm>
          <a:prstGeom prst="rect">
            <a:avLst/>
          </a:prstGeom>
          <a:noFill/>
        </p:spPr>
        <p:txBody>
          <a:bodyPr wrap="square">
            <a:spAutoFit/>
          </a:bodyPr>
          <a:lstStyle/>
          <a:p>
            <a:r>
              <a:rPr lang="en-US" dirty="0"/>
              <a:t>Drones that record cool videos of us as we do outdoor activities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3600" y="13335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03200"/>
            <a:ext cx="9144000" cy="4737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3600" y="13335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ar-SA" dirty="0">
                <a:sym typeface="Wingdings" panose="05000000000000000000" pitchFamily="2" charset="2"/>
              </a:rPr>
              <a:t></a:t>
            </a:r>
            <a:endParaRPr lang="ar-SA" dirty="0"/>
          </a:p>
        </p:txBody>
      </p:sp>
      <p:pic>
        <p:nvPicPr>
          <p:cNvPr id="5" name="عنصر نائب للمحتوى 4" descr="شخص لديه فكرة خطوط عريضة"/>
          <p:cNvPicPr>
            <a:picLocks noGrp="1" noChangeAspect="1"/>
          </p:cNvPicPr>
          <p:nvPr>
            <p:ph idx="1"/>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2095500" y="1352550"/>
            <a:ext cx="2476500" cy="2476500"/>
          </a:xfrm>
        </p:spPr>
      </p:pic>
      <p:pic>
        <p:nvPicPr>
          <p:cNvPr id="7" name="رسم 6" descr="روبوت خطوط عريضة"/>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76800" y="1219200"/>
            <a:ext cx="2743200" cy="27432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a:t>The state of the art of AI</a:t>
            </a:r>
            <a:endParaRPr lang="ar-SA" dirty="0"/>
          </a:p>
        </p:txBody>
      </p:sp>
      <p:sp>
        <p:nvSpPr>
          <p:cNvPr id="3" name="عنصر نائب للمحتوى 2"/>
          <p:cNvSpPr>
            <a:spLocks noGrp="1"/>
          </p:cNvSpPr>
          <p:nvPr>
            <p:ph idx="1"/>
          </p:nvPr>
        </p:nvSpPr>
        <p:spPr/>
        <p:txBody>
          <a:bodyPr/>
          <a:lstStyle/>
          <a:p>
            <a:r>
              <a:rPr lang="en-US" dirty="0">
                <a:hlinkClick r:id="rId1"/>
              </a:rPr>
              <a:t>Link</a:t>
            </a:r>
            <a:endParaRPr lang="en-US" dirty="0"/>
          </a:p>
          <a:p>
            <a:endParaRPr lang="ar-SA"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127443"/>
            <a:ext cx="6953250" cy="3648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sp>
        <p:nvSpPr>
          <p:cNvPr id="3" name="عنصر نائب للمحتوى 2"/>
          <p:cNvSpPr>
            <a:spLocks noGrp="1"/>
          </p:cNvSpPr>
          <p:nvPr>
            <p:ph idx="1"/>
          </p:nvPr>
        </p:nvSpPr>
        <p:spPr/>
        <p:txBody>
          <a:bodyPr/>
          <a:lstStyle/>
          <a:p>
            <a:endParaRPr lang="ar-SA"/>
          </a:p>
        </p:txBody>
      </p:sp>
      <p:pic>
        <p:nvPicPr>
          <p:cNvPr id="1026" name="Picture 2" descr="mzu1mdg0nw"/>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3000" y="0"/>
            <a:ext cx="6858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obo vs messi">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103982" y="57149"/>
            <a:ext cx="4925218" cy="4925219"/>
          </a:xfrm>
        </p:spPr>
      </p:pic>
      <p:sp>
        <p:nvSpPr>
          <p:cNvPr id="5" name="مربع نص 4"/>
          <p:cNvSpPr txBox="1"/>
          <p:nvPr/>
        </p:nvSpPr>
        <p:spPr>
          <a:xfrm>
            <a:off x="5791200" y="1200150"/>
            <a:ext cx="3276600" cy="1754326"/>
          </a:xfrm>
          <a:prstGeom prst="rect">
            <a:avLst/>
          </a:prstGeom>
          <a:noFill/>
        </p:spPr>
        <p:txBody>
          <a:bodyPr wrap="square">
            <a:spAutoFit/>
          </a:bodyPr>
          <a:lstStyle/>
          <a:p>
            <a:r>
              <a:rPr lang="en-US" b="0" i="0" dirty="0">
                <a:solidFill>
                  <a:srgbClr val="0F1419"/>
                </a:solidFill>
                <a:effectLst/>
                <a:latin typeface="Tahoma" panose="020B0604030504040204" pitchFamily="34" charset="0"/>
              </a:rPr>
              <a:t>A reminder for engineers trying to build AI systems that achieve human-level performance. It's often a lot harder than we at first realize. Humans are amazing.</a:t>
            </a:r>
            <a:endParaRPr lang="ar-SA"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pic>
        <p:nvPicPr>
          <p:cNvPr id="4" name="cleaning robot">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2057400" y="341312"/>
            <a:ext cx="4460875" cy="4460875"/>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endParaRPr lang="ar-SA"/>
          </a:p>
        </p:txBody>
      </p:sp>
      <p:pic>
        <p:nvPicPr>
          <p:cNvPr id="4" name="picking robot">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2057400" y="57150"/>
            <a:ext cx="4772819" cy="4772819"/>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2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p="http://schemas.openxmlformats.org/presentationml/2006/main">
  <p:tag name="DEFAULTFONTSIZE" val="10"/>
  <p:tag name="DEFAULTWIDTH" val="348"/>
  <p:tag name="DEFAULTHEIGHT" val="200"/>
</p:tagLst>
</file>

<file path=ppt/theme/theme1.xml><?xml version="1.0" encoding="utf-8"?>
<a:theme xmlns:a="http://schemas.openxmlformats.org/drawingml/2006/main" name="188-anca">
  <a:themeElements>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an-berkeley-nlp-v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latin typeface="Calibri" panose="020F0502020204030204"/>
            <a:cs typeface="Calibri" panose="020F0502020204030204"/>
          </a:defRPr>
        </a:defPPr>
      </a:lstStyle>
    </a:txDef>
  </a:objectDefaults>
  <a:extraClrSchemeLst>
    <a:extraClrScheme>
      <a:clrScheme name="dan-berkeley-nlp-v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n-berkeley-nlp-v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n-berkeley-nlp-v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n-berkeley-nlp-v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n-berkeley-nlp-v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n-berkeley-nlp-v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n-berkeley-nlp-v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n-berkeley-nlp-v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n-berkeley-nlp-v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n-berkeley-nlp-v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n-berkeley-nlp-v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n-berkeley-nlp-v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188-anca.thmx</Template>
  <TotalTime>0</TotalTime>
  <Words>5192</Words>
  <Application>WPS Presentation</Application>
  <PresentationFormat>عرض على الشاشة (16:9)</PresentationFormat>
  <Paragraphs>274</Paragraphs>
  <Slides>43</Slides>
  <Notes>23</Notes>
  <HiddenSlides>0</HiddenSlides>
  <MMClips>13</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43</vt:i4>
      </vt:variant>
    </vt:vector>
  </HeadingPairs>
  <TitlesOfParts>
    <vt:vector size="59" baseType="lpstr">
      <vt:lpstr>Arial</vt:lpstr>
      <vt:lpstr>SimSun</vt:lpstr>
      <vt:lpstr>Wingdings</vt:lpstr>
      <vt:lpstr>Calibri</vt:lpstr>
      <vt:lpstr>Palatino</vt:lpstr>
      <vt:lpstr>Palatino Linotype</vt:lpstr>
      <vt:lpstr>Courier New</vt:lpstr>
      <vt:lpstr>Tahoma</vt:lpstr>
      <vt:lpstr>Microsoft YaHei</vt:lpstr>
      <vt:lpstr>Arial Unicode MS</vt:lpstr>
      <vt:lpstr>Roboto</vt:lpstr>
      <vt:lpstr>Times New Roman</vt:lpstr>
      <vt:lpstr>Lucida Grande</vt:lpstr>
      <vt:lpstr>Calibri</vt:lpstr>
      <vt:lpstr>Aldhabi</vt:lpstr>
      <vt:lpstr>188-anca</vt:lpstr>
      <vt:lpstr>Artificial Intelligence </vt:lpstr>
      <vt:lpstr>PowerPoint 演示文稿</vt:lpstr>
      <vt:lpstr>PowerPoint 演示文稿</vt:lpstr>
      <vt:lpstr>PowerPoint 演示文稿</vt:lpstr>
      <vt:lpstr>The state of the art of AI</vt:lpstr>
      <vt:lpstr>PowerPoint 演示文稿</vt:lpstr>
      <vt:lpstr>PowerPoint 演示文稿</vt:lpstr>
      <vt:lpstr>PowerPoint 演示文稿</vt:lpstr>
      <vt:lpstr>PowerPoint 演示文稿</vt:lpstr>
      <vt:lpstr>Sofia</vt:lpstr>
      <vt:lpstr>Sofia &amp; “indeed” default answer</vt:lpstr>
      <vt:lpstr>Deadly orders and rules that Blinly applied</vt:lpstr>
      <vt:lpstr>Types of AI</vt:lpstr>
      <vt:lpstr>PowerPoint 演示文稿</vt:lpstr>
      <vt:lpstr>Alexa helps to solve assignments </vt:lpstr>
      <vt:lpstr>AI powered Apps (Elsa App)  </vt:lpstr>
      <vt:lpstr>Today</vt:lpstr>
      <vt:lpstr>What is AI?</vt:lpstr>
      <vt:lpstr>Rational Decisions</vt:lpstr>
      <vt:lpstr>PowerPoint 演示文稿</vt:lpstr>
      <vt:lpstr>What About the Brain?</vt:lpstr>
      <vt:lpstr>Designing Rational Agents</vt:lpstr>
      <vt:lpstr>Pac-Man as an Agent</vt:lpstr>
      <vt:lpstr>Textbook</vt:lpstr>
      <vt:lpstr>A (Short) History of AI</vt:lpstr>
      <vt:lpstr>A (Short) History of AI</vt:lpstr>
      <vt:lpstr>What Can AI Do?</vt:lpstr>
      <vt:lpstr>PowerPoint 演示文稿</vt:lpstr>
      <vt:lpstr>Game Agents</vt:lpstr>
      <vt:lpstr>Game Agents</vt:lpstr>
      <vt:lpstr>Game Agents</vt:lpstr>
      <vt:lpstr>Robotics</vt:lpstr>
      <vt:lpstr>Natural Language</vt:lpstr>
      <vt:lpstr>Computer Vision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294-5: Statistical Natural Language Processing</dc:title>
  <dc:creator>Preferred Customer</dc:creator>
  <cp:lastModifiedBy>Motaz Saad (‫معتز سعد</cp:lastModifiedBy>
  <cp:revision>1603</cp:revision>
  <cp:lastPrinted>2015-01-20T16:46:00Z</cp:lastPrinted>
  <dcterms:created xsi:type="dcterms:W3CDTF">2004-08-27T04:16:00Z</dcterms:created>
  <dcterms:modified xsi:type="dcterms:W3CDTF">2024-11-01T06:57:54Z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139AD2998238496B9C2D360FD656258F_12</vt:lpwstr>
  </property>
  <property fmtid="{D5CDD505-2E9C-101B-9397-08002B2CF9AE}" pid="3" name="KSOProductBuildVer">
    <vt:lpwstr>1033-12.2.0.18638</vt:lpwstr>
  </property>
</Properties>
</file>